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56"/>
  </p:notesMasterIdLst>
  <p:sldIdLst>
    <p:sldId id="256" r:id="rId2"/>
    <p:sldId id="535" r:id="rId3"/>
    <p:sldId id="536" r:id="rId4"/>
    <p:sldId id="537" r:id="rId5"/>
    <p:sldId id="538" r:id="rId6"/>
    <p:sldId id="539" r:id="rId7"/>
    <p:sldId id="540" r:id="rId8"/>
    <p:sldId id="541" r:id="rId9"/>
    <p:sldId id="542" r:id="rId10"/>
    <p:sldId id="543" r:id="rId11"/>
    <p:sldId id="544" r:id="rId12"/>
    <p:sldId id="545" r:id="rId13"/>
    <p:sldId id="546" r:id="rId14"/>
    <p:sldId id="547" r:id="rId15"/>
    <p:sldId id="548" r:id="rId16"/>
    <p:sldId id="549" r:id="rId17"/>
    <p:sldId id="550" r:id="rId18"/>
    <p:sldId id="551" r:id="rId19"/>
    <p:sldId id="552" r:id="rId20"/>
    <p:sldId id="553" r:id="rId21"/>
    <p:sldId id="554" r:id="rId22"/>
    <p:sldId id="555" r:id="rId23"/>
    <p:sldId id="556" r:id="rId24"/>
    <p:sldId id="557"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570" r:id="rId38"/>
    <p:sldId id="571" r:id="rId39"/>
    <p:sldId id="572" r:id="rId40"/>
    <p:sldId id="573" r:id="rId41"/>
    <p:sldId id="574" r:id="rId42"/>
    <p:sldId id="575" r:id="rId43"/>
    <p:sldId id="576" r:id="rId44"/>
    <p:sldId id="577" r:id="rId45"/>
    <p:sldId id="578" r:id="rId46"/>
    <p:sldId id="579" r:id="rId47"/>
    <p:sldId id="580" r:id="rId48"/>
    <p:sldId id="581" r:id="rId49"/>
    <p:sldId id="582" r:id="rId50"/>
    <p:sldId id="583" r:id="rId51"/>
    <p:sldId id="584" r:id="rId52"/>
    <p:sldId id="585" r:id="rId53"/>
    <p:sldId id="586" r:id="rId54"/>
    <p:sldId id="587" r:id="rId5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68" autoAdjust="0"/>
    <p:restoredTop sz="90603" autoAdjust="0"/>
  </p:normalViewPr>
  <p:slideViewPr>
    <p:cSldViewPr>
      <p:cViewPr>
        <p:scale>
          <a:sx n="70" d="100"/>
          <a:sy n="70" d="100"/>
        </p:scale>
        <p:origin x="-924" y="24"/>
      </p:cViewPr>
      <p:guideLst>
        <p:guide orient="horz" pos="1008"/>
        <p:guide pos="288"/>
        <p:guide pos="5424"/>
        <p:guide pos="30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2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mn-cs"/>
              </a:defRPr>
            </a:lvl1pPr>
          </a:lstStyle>
          <a:p>
            <a:pPr>
              <a:defRPr/>
            </a:pPr>
            <a:fld id="{55E7B7C3-1AA1-4051-9F57-4061A42424A6}" type="datetimeFigureOut">
              <a:rPr lang="en-US"/>
              <a:pPr>
                <a:defRPr/>
              </a:pPr>
              <a:t>9/2/2011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mn-cs"/>
              </a:defRPr>
            </a:lvl1pPr>
          </a:lstStyle>
          <a:p>
            <a:pPr>
              <a:defRPr/>
            </a:pPr>
            <a:fld id="{CA67E0AA-BC9B-4C49-8615-2B612821B26B}" type="slidenum">
              <a:rPr lang="en-US"/>
              <a:pPr>
                <a:defRPr/>
              </a:pPr>
              <a:t>‹#›</a:t>
            </a:fld>
            <a:endParaRPr lang="en-US" dirty="0"/>
          </a:p>
        </p:txBody>
      </p:sp>
    </p:spTree>
    <p:extLst>
      <p:ext uri="{BB962C8B-B14F-4D97-AF65-F5344CB8AC3E}">
        <p14:creationId xmlns:p14="http://schemas.microsoft.com/office/powerpoint/2010/main" val="3288470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DF79BC-A29A-4233-94BE-DB8C16CA875F}" type="slidenum">
              <a:rPr lang="en-US" smtClean="0">
                <a:ea typeface="ＭＳ Ｐゴシック" charset="-128"/>
                <a:cs typeface="ＭＳ Ｐゴシック" charset="-128"/>
              </a:rPr>
              <a:pPr/>
              <a:t>1</a:t>
            </a:fld>
            <a:endParaRPr lang="en-US" dirty="0" smtClean="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10</a:t>
            </a:fld>
            <a:endParaRPr lang="en-US" dirty="0" smtClean="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11</a:t>
            </a:fld>
            <a:endParaRPr lang="en-US" dirty="0" smtClean="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12</a:t>
            </a:fld>
            <a:endParaRPr lang="en-US" dirty="0" smtClean="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13</a:t>
            </a:fld>
            <a:endParaRPr lang="en-US" dirty="0" smtClean="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dirty="0" smtClean="0"/>
              <a:t>Take Note: </a:t>
            </a:r>
            <a:r>
              <a:rPr lang="en-US" sz="1200" dirty="0" smtClean="0"/>
              <a:t>You can access the Go To command in one of the following ways: (1) use the Select Browse Object, (2) click the shortcut key F5, or (3) click the Edit group, and then click the Find Button. Using any one of these commands will open the Find and Replace dialog box as you learned in Lesson 2.</a:t>
            </a:r>
          </a:p>
          <a:p>
            <a:endParaRPr lang="en-US" sz="1200" dirty="0" smtClean="0"/>
          </a:p>
          <a:p>
            <a:r>
              <a:rPr lang="en-US" sz="1200" b="1" dirty="0" smtClean="0"/>
              <a:t>Troubleshooting: </a:t>
            </a:r>
            <a:r>
              <a:rPr lang="en-US" sz="1200" dirty="0" smtClean="0"/>
              <a:t>If your bookmark does not run properly, delete the bookmark, select the text, key the same text, and then click Add.</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14</a:t>
            </a:fld>
            <a:endParaRPr lang="en-US" dirty="0" smtClean="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15</a:t>
            </a:fld>
            <a:endParaRPr lang="en-US" dirty="0" smtClean="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Take Note: </a:t>
            </a:r>
            <a:r>
              <a:rPr lang="en-US" sz="1200" dirty="0" smtClean="0"/>
              <a:t>Email links can be applied to text or images.</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16</a:t>
            </a:fld>
            <a:endParaRPr lang="en-US" dirty="0" smtClean="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17</a:t>
            </a:fld>
            <a:endParaRPr lang="en-US" dirty="0" smtClean="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18</a:t>
            </a:fld>
            <a:endParaRPr lang="en-US" dirty="0" smtClean="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19</a:t>
            </a:fld>
            <a:endParaRPr lang="en-US" dirty="0"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a:t>
            </a:fld>
            <a:endParaRPr lang="en-US" dirty="0" smtClean="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20</a:t>
            </a:fld>
            <a:endParaRPr lang="en-US" dirty="0" smtClean="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21</a:t>
            </a:fld>
            <a:endParaRPr lang="en-US" dirty="0" smtClean="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22</a:t>
            </a:fld>
            <a:endParaRPr lang="en-US" dirty="0" smtClean="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23</a:t>
            </a:fld>
            <a:endParaRPr lang="en-US" dirty="0" smtClean="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24</a:t>
            </a:fld>
            <a:endParaRPr lang="en-US" dirty="0" smtClean="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25</a:t>
            </a:fld>
            <a:endParaRPr lang="en-US" dirty="0" smtClean="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26</a:t>
            </a:fld>
            <a:endParaRPr lang="en-US" dirty="0" smtClean="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27</a:t>
            </a:fld>
            <a:endParaRPr lang="en-US" dirty="0" smtClean="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28</a:t>
            </a:fld>
            <a:endParaRPr lang="en-US" dirty="0" smtClean="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29</a:t>
            </a:fld>
            <a:endParaRPr lang="en-US" dirty="0" smtClean="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a:t>
            </a:fld>
            <a:endParaRPr lang="en-US" dirty="0" smtClean="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30</a:t>
            </a:fld>
            <a:endParaRPr lang="en-US" dirty="0" smtClean="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31</a:t>
            </a:fld>
            <a:endParaRPr lang="en-US" dirty="0" smtClean="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32</a:t>
            </a:fld>
            <a:endParaRPr lang="en-US" dirty="0" smtClean="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33</a:t>
            </a:fld>
            <a:endParaRPr lang="en-US" dirty="0" smtClean="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34</a:t>
            </a:fld>
            <a:endParaRPr lang="en-US" dirty="0" smtClean="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35</a:t>
            </a:fld>
            <a:endParaRPr lang="en-US" dirty="0" smtClean="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36</a:t>
            </a:fld>
            <a:endParaRPr lang="en-US" dirty="0" smtClean="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37</a:t>
            </a:fld>
            <a:endParaRPr lang="en-US" dirty="0" smtClean="0">
              <a:ea typeface="ＭＳ Ｐゴシック" charset="-128"/>
              <a:cs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38</a:t>
            </a:fld>
            <a:endParaRPr lang="en-US" dirty="0" smtClean="0">
              <a:ea typeface="ＭＳ Ｐゴシック" charset="-128"/>
              <a:cs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Take Note: </a:t>
            </a:r>
            <a:r>
              <a:rPr lang="en-US" sz="1200" dirty="0" smtClean="0"/>
              <a:t>To remove Heading 4, open the Table of Contents dialog box and delete 4.</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39</a:t>
            </a:fld>
            <a:endParaRPr lang="en-US" dirty="0" smtClean="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a:t>
            </a:fld>
            <a:endParaRPr lang="en-US" dirty="0" smtClean="0">
              <a:ea typeface="ＭＳ Ｐゴシック" charset="-128"/>
              <a:cs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40</a:t>
            </a:fld>
            <a:endParaRPr lang="en-US" dirty="0" smtClean="0">
              <a:ea typeface="ＭＳ Ｐゴシック" charset="-128"/>
              <a:cs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41</a:t>
            </a:fld>
            <a:endParaRPr lang="en-US" dirty="0" smtClean="0">
              <a:ea typeface="ＭＳ Ｐゴシック" charset="-128"/>
              <a:cs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42</a:t>
            </a:fld>
            <a:endParaRPr lang="en-US" dirty="0" smtClean="0">
              <a:ea typeface="ＭＳ Ｐゴシック" charset="-128"/>
              <a:cs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43</a:t>
            </a:fld>
            <a:endParaRPr lang="en-US" dirty="0" smtClean="0">
              <a:ea typeface="ＭＳ Ｐゴシック" charset="-128"/>
              <a:cs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44</a:t>
            </a:fld>
            <a:endParaRPr lang="en-US" dirty="0" smtClean="0">
              <a:ea typeface="ＭＳ Ｐゴシック" charset="-128"/>
              <a:cs typeface="ＭＳ Ｐゴシック"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45</a:t>
            </a:fld>
            <a:endParaRPr lang="en-US" dirty="0" smtClean="0">
              <a:ea typeface="ＭＳ Ｐゴシック" charset="-128"/>
              <a:cs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46</a:t>
            </a:fld>
            <a:endParaRPr lang="en-US" dirty="0" smtClean="0">
              <a:ea typeface="ＭＳ Ｐゴシック" charset="-128"/>
              <a:cs typeface="ＭＳ Ｐゴシック"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47</a:t>
            </a:fld>
            <a:endParaRPr lang="en-US" dirty="0" smtClean="0">
              <a:ea typeface="ＭＳ Ｐゴシック" charset="-128"/>
              <a:cs typeface="ＭＳ Ｐゴシック"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48</a:t>
            </a:fld>
            <a:endParaRPr lang="en-US" dirty="0" smtClean="0">
              <a:ea typeface="ＭＳ Ｐゴシック" charset="-128"/>
              <a:cs typeface="ＭＳ Ｐゴシック"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49</a:t>
            </a:fld>
            <a:endParaRPr lang="en-US" dirty="0" smtClean="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a:t>
            </a:fld>
            <a:endParaRPr lang="en-US" dirty="0" smtClean="0">
              <a:ea typeface="ＭＳ Ｐゴシック" charset="-128"/>
              <a:cs typeface="ＭＳ Ｐゴシック"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50</a:t>
            </a:fld>
            <a:endParaRPr lang="en-US" dirty="0" smtClean="0">
              <a:ea typeface="ＭＳ Ｐゴシック" charset="-128"/>
              <a:cs typeface="ＭＳ Ｐゴシック"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51</a:t>
            </a:fld>
            <a:endParaRPr lang="en-US" dirty="0" smtClean="0">
              <a:ea typeface="ＭＳ Ｐゴシック" charset="-128"/>
              <a:cs typeface="ＭＳ Ｐゴシック"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Another Way: </a:t>
            </a:r>
            <a:r>
              <a:rPr lang="en-US" sz="1200" dirty="0" smtClean="0"/>
              <a:t>You can also use the shortcut key </a:t>
            </a:r>
            <a:r>
              <a:rPr lang="en-US" sz="1200" b="1" dirty="0" smtClean="0"/>
              <a:t>F9</a:t>
            </a:r>
            <a:r>
              <a:rPr lang="en-US" sz="1200" dirty="0" smtClean="0"/>
              <a:t> to open the Update the Table of Contents dialog box.</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52</a:t>
            </a:fld>
            <a:endParaRPr lang="en-US" dirty="0" smtClean="0">
              <a:ea typeface="ＭＳ Ｐゴシック" charset="-128"/>
              <a:cs typeface="ＭＳ Ｐゴシック"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53</a:t>
            </a:fld>
            <a:endParaRPr lang="en-US" dirty="0" smtClean="0">
              <a:ea typeface="ＭＳ Ｐゴシック" charset="-128"/>
              <a:cs typeface="ＭＳ Ｐゴシック"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54</a:t>
            </a:fld>
            <a:endParaRPr lang="en-US" dirty="0" smtClean="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6</a:t>
            </a:fld>
            <a:endParaRPr lang="en-US" dirty="0" smtClean="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t>Another Way: </a:t>
            </a:r>
            <a:r>
              <a:rPr lang="en-US" sz="1200" dirty="0" smtClean="0"/>
              <a:t>Using the shortcut, </a:t>
            </a:r>
            <a:r>
              <a:rPr lang="en-US" sz="1200" b="1" dirty="0" smtClean="0"/>
              <a:t>Ctrl+K</a:t>
            </a:r>
            <a:r>
              <a:rPr lang="en-US" sz="1200" dirty="0" smtClean="0"/>
              <a:t>, will open the Insert Hyperlink dialog box.</a:t>
            </a:r>
          </a:p>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7</a:t>
            </a:fld>
            <a:endParaRPr lang="en-US" dirty="0" smtClean="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8</a:t>
            </a:fld>
            <a:endParaRPr lang="en-US" dirty="0" smtClean="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9</a:t>
            </a:fld>
            <a:endParaRPr lang="en-US" dirty="0"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60A7FE5-1540-4DEE-8F3D-FD5D1915A611}"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D6E24F0-B97B-4F67-9910-249435EF80F0}"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AE0D6A-C4C7-429D-BFAD-02B61FBBD779}"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57D9CD3-34EE-43B7-8A32-DC089D8AD87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1D92F2-14CB-40CD-8FC9-C83C355EC19A}"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6FA4201-4EFC-4F15-9238-607605412DB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85A2F9A2-2681-489D-8D88-15BFBF18BB91}"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F7D00B8-6425-474D-8F5E-A3B2A80FF5C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E468463-6791-4936-B6C0-DCD80232F74D}"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68061AA-D9F5-449F-B8F3-5E4B814C316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3F68023-3EA0-4992-99A3-3D90EA77CBC6}" type="datetimeFigureOut">
              <a:rPr lang="en-US"/>
              <a:pPr>
                <a:defRPr/>
              </a:pPr>
              <a:t>9/2/2011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82E038A-DDC2-41D0-A0EA-1B90D76B7B0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93C7A2-DF74-45B7-9365-A23842EAF93A}"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E3B8CB1-9864-4B0C-B9C4-014E41D9435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F9C73B1-F3F0-4C33-B9F3-6C641CE001AC}" type="datetimeFigureOut">
              <a:rPr lang="en-US"/>
              <a:pPr>
                <a:defRPr/>
              </a:pPr>
              <a:t>9/2/2011</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582F234F-8D55-41ED-A44D-EDCCEAF39F5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67F6692-C048-4EBA-8E61-F9A1E9269DD3}" type="datetimeFigureOut">
              <a:rPr lang="en-US"/>
              <a:pPr>
                <a:defRPr/>
              </a:pPr>
              <a:t>9/2/2011</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C26971B-25C9-47E5-80F4-C3CBB60D247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C27A2-BE80-4A11-A665-77691B06294E}" type="datetimeFigureOut">
              <a:rPr lang="en-US"/>
              <a:pPr>
                <a:defRPr/>
              </a:pPr>
              <a:t>9/2/2011</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42A8E0D-BDA3-4278-ACBA-F8D4E57BBA2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9FC5939-55D2-4346-AAD1-8B182337F7DF}"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8B7867F-1341-415F-93E1-BC4104DA636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591D5C-BD2C-440D-B5DD-87E455141190}" type="datetimeFigureOut">
              <a:rPr lang="en-US"/>
              <a:pPr>
                <a:defRPr/>
              </a:pPr>
              <a:t>9/2/2011</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210D994-A814-4EAE-901C-9B1CA92FC8E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cxnSp>
        <p:nvCxnSpPr>
          <p:cNvPr id="1030" name="Straight Connector 7"/>
          <p:cNvCxnSpPr>
            <a:cxnSpLocks noChangeShapeType="1"/>
          </p:cNvCxnSpPr>
          <p:nvPr/>
        </p:nvCxnSpPr>
        <p:spPr bwMode="auto">
          <a:xfrm>
            <a:off x="533400" y="1447800"/>
            <a:ext cx="8077200" cy="1588"/>
          </a:xfrm>
          <a:prstGeom prst="line">
            <a:avLst/>
          </a:prstGeom>
          <a:noFill/>
          <a:ln w="57150">
            <a:solidFill>
              <a:srgbClr val="000080"/>
            </a:solidFill>
            <a:round/>
            <a:headEnd/>
            <a:tailEnd/>
          </a:ln>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ea typeface="+mn-ea"/>
                <a:cs typeface="+mn-cs"/>
              </a:defRPr>
            </a:lvl1pPr>
          </a:lstStyle>
          <a:p>
            <a:pPr>
              <a:defRPr/>
            </a:pPr>
            <a:fld id="{D70529FF-6A4C-4583-8698-85B45217EEC7}" type="datetimeFigureOut">
              <a:rPr lang="en-US"/>
              <a:pPr>
                <a:defRPr/>
              </a:pPr>
              <a:t>9/2/2011</a:t>
            </a:fld>
            <a:endParaRPr lang="en-US" dirty="0"/>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dirty="0"/>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82A9F5A3-6675-4BB0-882C-C79FCC76E21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62" r:id="rId1"/>
    <p:sldLayoutId id="2147484061" r:id="rId2"/>
    <p:sldLayoutId id="2147484060" r:id="rId3"/>
    <p:sldLayoutId id="2147484059" r:id="rId4"/>
    <p:sldLayoutId id="2147484058" r:id="rId5"/>
    <p:sldLayoutId id="2147484057" r:id="rId6"/>
    <p:sldLayoutId id="2147484056" r:id="rId7"/>
    <p:sldLayoutId id="2147484055" r:id="rId8"/>
    <p:sldLayoutId id="2147484054" r:id="rId9"/>
    <p:sldLayoutId id="2147484053" r:id="rId10"/>
    <p:sldLayoutId id="2147484052" r:id="rId11"/>
    <p:sldLayoutId id="2147484051" r:id="rId12"/>
  </p:sldLayoutIdLst>
  <p:txStyles>
    <p:titleStyle>
      <a:lvl1pPr algn="l" rtl="0" fontAlgn="base">
        <a:spcBef>
          <a:spcPct val="0"/>
        </a:spcBef>
        <a:spcAft>
          <a:spcPct val="0"/>
        </a:spcAft>
        <a:defRPr sz="3200">
          <a:solidFill>
            <a:srgbClr val="0000CC"/>
          </a:solidFill>
          <a:effectLst>
            <a:outerShdw blurRad="38100" dist="38100" dir="2700000" algn="tl">
              <a:srgbClr val="000000"/>
            </a:outerShdw>
          </a:effectLst>
          <a:latin typeface="+mj-lt"/>
          <a:ea typeface="ＭＳ Ｐゴシック" charset="-128"/>
          <a:cs typeface="ＭＳ Ｐゴシック" charset="-128"/>
        </a:defRPr>
      </a:lvl1pPr>
      <a:lvl2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2pPr>
      <a:lvl3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3pPr>
      <a:lvl4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4pPr>
      <a:lvl5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roseware.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2" name="Title 1"/>
          <p:cNvSpPr>
            <a:spLocks noGrp="1"/>
          </p:cNvSpPr>
          <p:nvPr>
            <p:ph type="ctrTitle" idx="4294967295"/>
          </p:nvPr>
        </p:nvSpPr>
        <p:spPr>
          <a:xfrm>
            <a:off x="0" y="2286000"/>
            <a:ext cx="8534400" cy="898525"/>
          </a:xfrm>
        </p:spPr>
        <p:txBody>
          <a:bodyPr lIns="45720" rIns="45720">
            <a:normAutofit fontScale="90000"/>
          </a:bodyPr>
          <a:lstStyle/>
          <a:p>
            <a:pPr algn="r">
              <a:defRPr/>
            </a:pPr>
            <a:r>
              <a:rPr lang="en-US" sz="4200" dirty="0" smtClean="0">
                <a:ea typeface="+mj-ea"/>
                <a:cs typeface="+mj-cs"/>
              </a:rPr>
              <a:t>Applying References </a:t>
            </a:r>
            <a:br>
              <a:rPr lang="en-US" sz="4200" dirty="0" smtClean="0">
                <a:ea typeface="+mj-ea"/>
                <a:cs typeface="+mj-cs"/>
              </a:rPr>
            </a:br>
            <a:r>
              <a:rPr lang="en-US" sz="4200" dirty="0" smtClean="0">
                <a:ea typeface="+mj-ea"/>
                <a:cs typeface="+mj-cs"/>
              </a:rPr>
              <a:t>and Hyperlinks</a:t>
            </a:r>
          </a:p>
        </p:txBody>
      </p:sp>
      <p:sp>
        <p:nvSpPr>
          <p:cNvPr id="15366" name="Subtitle 2"/>
          <p:cNvSpPr>
            <a:spLocks noGrp="1"/>
          </p:cNvSpPr>
          <p:nvPr>
            <p:ph type="body" idx="1"/>
          </p:nvPr>
        </p:nvSpPr>
        <p:spPr>
          <a:xfrm>
            <a:off x="304800" y="3124200"/>
            <a:ext cx="8183563" cy="1066800"/>
          </a:xfrm>
        </p:spPr>
        <p:txBody>
          <a:bodyPr lIns="182880" tIns="0"/>
          <a:lstStyle/>
          <a:p>
            <a:pPr marL="36513" indent="0" algn="r">
              <a:spcBef>
                <a:spcPct val="0"/>
              </a:spcBef>
              <a:buFontTx/>
              <a:buNone/>
            </a:pPr>
            <a:r>
              <a:rPr lang="en-US" sz="2800" dirty="0" smtClean="0"/>
              <a:t>Lesson 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Adding a Bookmark</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 </a:t>
            </a:r>
            <a:r>
              <a:rPr lang="en-US" sz="2400" b="1" i="1" dirty="0"/>
              <a:t>bookmark</a:t>
            </a:r>
            <a:r>
              <a:rPr lang="en-US" sz="2400" dirty="0"/>
              <a:t> is a location or a selection of text that you name and identify for future reference. </a:t>
            </a:r>
            <a:endParaRPr lang="en-US" sz="2400" dirty="0" smtClean="0"/>
          </a:p>
          <a:p>
            <a:r>
              <a:rPr lang="en-US" sz="2400" dirty="0" smtClean="0"/>
              <a:t>Bookmark </a:t>
            </a:r>
            <a:r>
              <a:rPr lang="en-US" sz="2400" dirty="0"/>
              <a:t>names can contain numbers, but they must begin with a letter. You cannot have any spaces in a bookmark name, so use an underscore to separate words or put the words together. For example, Trade_Secrets or TradeSecrets. </a:t>
            </a:r>
            <a:endParaRPr lang="en-US" sz="2400" dirty="0" smtClean="0"/>
          </a:p>
          <a:p>
            <a:r>
              <a:rPr lang="en-US" sz="2400" dirty="0" smtClean="0"/>
              <a:t>In the following exercise, </a:t>
            </a:r>
            <a:r>
              <a:rPr lang="en-US" sz="2400" dirty="0"/>
              <a:t>you learn to add a bookmark inside a document</a:t>
            </a:r>
            <a:r>
              <a:rPr lang="en-US" sz="2400" dirty="0" smtClean="0"/>
              <a:t>.</a:t>
            </a:r>
            <a:endParaRPr lang="en-US" sz="2400" dirty="0"/>
          </a:p>
        </p:txBody>
      </p:sp>
    </p:spTree>
    <p:extLst>
      <p:ext uri="{BB962C8B-B14F-4D97-AF65-F5344CB8AC3E}">
        <p14:creationId xmlns:p14="http://schemas.microsoft.com/office/powerpoint/2010/main" val="149669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Add Bookmark</a:t>
            </a:r>
          </a:p>
        </p:txBody>
      </p:sp>
      <p:sp>
        <p:nvSpPr>
          <p:cNvPr id="21506" name="Rectangle 3"/>
          <p:cNvSpPr>
            <a:spLocks noGrp="1" noChangeArrowheads="1"/>
          </p:cNvSpPr>
          <p:nvPr>
            <p:ph type="body" idx="1"/>
          </p:nvPr>
        </p:nvSpPr>
        <p:spPr>
          <a:xfrm>
            <a:off x="457200" y="1600200"/>
            <a:ext cx="8229600" cy="4876800"/>
          </a:xfrm>
        </p:spPr>
        <p:txBody>
          <a:bodyPr/>
          <a:lstStyle/>
          <a:p>
            <a:r>
              <a:rPr lang="en-US" sz="2000" b="1" dirty="0" smtClean="0"/>
              <a:t>USE</a:t>
            </a:r>
            <a:r>
              <a:rPr lang="en-US" sz="2000" dirty="0" smtClean="0"/>
              <a:t> </a:t>
            </a:r>
            <a:r>
              <a:rPr lang="en-US" sz="2000" dirty="0"/>
              <a:t>the document open from the previous exercise.</a:t>
            </a:r>
          </a:p>
          <a:p>
            <a:pPr marL="457200" indent="-457200">
              <a:buFont typeface="+mj-lt"/>
              <a:buAutoNum type="arabicPeriod"/>
            </a:pPr>
            <a:r>
              <a:rPr lang="en-US" sz="2000" dirty="0" smtClean="0"/>
              <a:t>Select </a:t>
            </a:r>
            <a:r>
              <a:rPr lang="en-US" sz="2000" dirty="0"/>
              <a:t>the </a:t>
            </a:r>
            <a:r>
              <a:rPr lang="en-US" sz="2000" b="1" dirty="0"/>
              <a:t>Web Site Creation Strategy</a:t>
            </a:r>
            <a:r>
              <a:rPr lang="en-US" sz="2000" dirty="0"/>
              <a:t> text.</a:t>
            </a:r>
          </a:p>
          <a:p>
            <a:pPr marL="457200" indent="-457200">
              <a:buFont typeface="+mj-lt"/>
              <a:buAutoNum type="arabicPeriod"/>
            </a:pPr>
            <a:r>
              <a:rPr lang="en-US" sz="2000" dirty="0" smtClean="0"/>
              <a:t>On </a:t>
            </a:r>
            <a:r>
              <a:rPr lang="en-US" sz="2000" dirty="0"/>
              <a:t>the </a:t>
            </a:r>
            <a:r>
              <a:rPr lang="en-US" sz="2000" i="1" dirty="0"/>
              <a:t>Insert</a:t>
            </a:r>
            <a:r>
              <a:rPr lang="en-US" sz="2000" dirty="0"/>
              <a:t> tab in the </a:t>
            </a:r>
            <a:r>
              <a:rPr lang="en-US" sz="2000" i="1" dirty="0"/>
              <a:t>Links</a:t>
            </a:r>
            <a:r>
              <a:rPr lang="en-US" sz="2000" dirty="0"/>
              <a:t> </a:t>
            </a:r>
            <a:r>
              <a:rPr lang="en-US" sz="2000" dirty="0" smtClean="0"/>
              <a:t>group</a:t>
            </a:r>
            <a:r>
              <a:rPr lang="en-US" sz="2000" dirty="0"/>
              <a:t>, click the </a:t>
            </a:r>
            <a:r>
              <a:rPr lang="en-US" sz="2000" b="1" dirty="0"/>
              <a:t>Hyperlink</a:t>
            </a:r>
            <a:r>
              <a:rPr lang="en-US" sz="2000" dirty="0"/>
              <a:t> </a:t>
            </a:r>
            <a:r>
              <a:rPr lang="en-US" sz="2000" dirty="0" smtClean="0"/>
              <a:t>button</a:t>
            </a:r>
            <a:r>
              <a:rPr lang="en-US" sz="2000" dirty="0"/>
              <a:t>. In the </a:t>
            </a:r>
            <a:r>
              <a:rPr lang="en-US" sz="2000" i="1" dirty="0"/>
              <a:t>Insert Hyperlink</a:t>
            </a:r>
            <a:r>
              <a:rPr lang="en-US" sz="2000" dirty="0"/>
              <a:t> dialog box, click the </a:t>
            </a:r>
            <a:r>
              <a:rPr lang="en-US" sz="2000" b="1" dirty="0"/>
              <a:t>Bookmark</a:t>
            </a:r>
            <a:r>
              <a:rPr lang="en-US" sz="2000" dirty="0"/>
              <a:t> button. The </a:t>
            </a:r>
            <a:r>
              <a:rPr lang="en-US" sz="2000" i="1" dirty="0"/>
              <a:t>Select Place in Document</a:t>
            </a:r>
            <a:r>
              <a:rPr lang="en-US" sz="2000" dirty="0"/>
              <a:t> dialog box opens.</a:t>
            </a:r>
          </a:p>
          <a:p>
            <a:pPr marL="457200" indent="-457200">
              <a:buFont typeface="+mj-lt"/>
              <a:buAutoNum type="arabicPeriod"/>
            </a:pPr>
            <a:r>
              <a:rPr lang="en-US" sz="2000" dirty="0" smtClean="0"/>
              <a:t>Scroll </a:t>
            </a:r>
            <a:r>
              <a:rPr lang="en-US" sz="2000" dirty="0"/>
              <a:t>up and select </a:t>
            </a:r>
            <a:r>
              <a:rPr lang="en-US" sz="2000" b="1" dirty="0"/>
              <a:t>Top of </a:t>
            </a:r>
            <a:r>
              <a:rPr lang="en-US" sz="2000" b="1" dirty="0" smtClean="0"/>
              <a:t>the </a:t>
            </a:r>
            <a:br>
              <a:rPr lang="en-US" sz="2000" b="1" dirty="0" smtClean="0"/>
            </a:br>
            <a:r>
              <a:rPr lang="en-US" sz="2000" b="1" dirty="0" smtClean="0"/>
              <a:t>Document</a:t>
            </a:r>
            <a:r>
              <a:rPr lang="en-US" sz="2000" dirty="0" smtClean="0"/>
              <a:t> </a:t>
            </a:r>
            <a:r>
              <a:rPr lang="en-US" sz="2000" dirty="0"/>
              <a:t>as shown </a:t>
            </a:r>
            <a:r>
              <a:rPr lang="en-US" sz="2000" dirty="0" smtClean="0"/>
              <a:t>at right. </a:t>
            </a:r>
            <a:br>
              <a:rPr lang="en-US" sz="2000" dirty="0" smtClean="0"/>
            </a:br>
            <a:r>
              <a:rPr lang="en-US" sz="2000" dirty="0" smtClean="0"/>
              <a:t>Click </a:t>
            </a:r>
            <a:r>
              <a:rPr lang="en-US" sz="2000" b="1" dirty="0"/>
              <a:t>OK</a:t>
            </a:r>
            <a:r>
              <a:rPr lang="en-US" sz="2000" dirty="0"/>
              <a:t> to close the </a:t>
            </a:r>
            <a:r>
              <a:rPr lang="en-US" sz="2000" dirty="0" smtClean="0"/>
              <a:t>Select </a:t>
            </a:r>
            <a:br>
              <a:rPr lang="en-US" sz="2000" dirty="0" smtClean="0"/>
            </a:br>
            <a:r>
              <a:rPr lang="en-US" sz="2000" dirty="0" smtClean="0"/>
              <a:t>Place </a:t>
            </a:r>
            <a:r>
              <a:rPr lang="en-US" sz="2000" dirty="0"/>
              <a:t>in Document </a:t>
            </a:r>
            <a:r>
              <a:rPr lang="en-US" sz="2000" dirty="0" smtClean="0"/>
              <a:t>dialog </a:t>
            </a:r>
            <a:r>
              <a:rPr lang="en-US" sz="2000" dirty="0"/>
              <a:t>box. </a:t>
            </a:r>
            <a:r>
              <a:rPr lang="en-US" sz="2000" dirty="0" smtClean="0"/>
              <a:t/>
            </a:r>
            <a:br>
              <a:rPr lang="en-US" sz="2000" dirty="0" smtClean="0"/>
            </a:br>
            <a:r>
              <a:rPr lang="en-US" sz="2000" dirty="0" smtClean="0"/>
              <a:t>Notice </a:t>
            </a:r>
            <a:r>
              <a:rPr lang="en-US" sz="2000" dirty="0"/>
              <a:t>the </a:t>
            </a:r>
            <a:r>
              <a:rPr lang="en-US" sz="2000" i="1" dirty="0" smtClean="0"/>
              <a:t>Address</a:t>
            </a:r>
            <a:r>
              <a:rPr lang="en-US" sz="2000" dirty="0" smtClean="0"/>
              <a:t> </a:t>
            </a:r>
            <a:r>
              <a:rPr lang="en-US" sz="2000" dirty="0"/>
              <a:t>bar in the </a:t>
            </a:r>
            <a:r>
              <a:rPr lang="en-US" sz="2000" dirty="0" smtClean="0"/>
              <a:t/>
            </a:r>
            <a:br>
              <a:rPr lang="en-US" sz="2000" dirty="0" smtClean="0"/>
            </a:br>
            <a:r>
              <a:rPr lang="en-US" sz="2000" dirty="0" smtClean="0"/>
              <a:t>Insert Hyperlink </a:t>
            </a:r>
            <a:r>
              <a:rPr lang="en-US" sz="2000" dirty="0"/>
              <a:t>dialog box </a:t>
            </a:r>
            <a:r>
              <a:rPr lang="en-US" sz="2000" dirty="0" smtClean="0"/>
              <a:t/>
            </a:r>
            <a:br>
              <a:rPr lang="en-US" sz="2000" dirty="0" smtClean="0"/>
            </a:br>
            <a:r>
              <a:rPr lang="en-US" sz="2000" dirty="0" smtClean="0"/>
              <a:t>displays in </a:t>
            </a:r>
            <a:r>
              <a:rPr lang="en-US" sz="2000" dirty="0"/>
              <a:t>the box #</a:t>
            </a:r>
            <a:r>
              <a:rPr lang="en-US" sz="2000" i="1" dirty="0"/>
              <a:t>Top of </a:t>
            </a:r>
            <a:r>
              <a:rPr lang="en-US" sz="2000" i="1" dirty="0" smtClean="0"/>
              <a:t/>
            </a:r>
            <a:br>
              <a:rPr lang="en-US" sz="2000" i="1" dirty="0" smtClean="0"/>
            </a:br>
            <a:r>
              <a:rPr lang="en-US" sz="2000" i="1" dirty="0" smtClean="0"/>
              <a:t>the </a:t>
            </a:r>
            <a:r>
              <a:rPr lang="en-US" sz="2000" i="1" dirty="0"/>
              <a:t>Document</a:t>
            </a:r>
            <a:r>
              <a:rPr lang="en-US" sz="2000" dirty="0"/>
              <a:t>—this will link </a:t>
            </a:r>
            <a:r>
              <a:rPr lang="en-US" sz="2000" dirty="0" smtClean="0"/>
              <a:t/>
            </a:r>
            <a:br>
              <a:rPr lang="en-US" sz="2000" dirty="0" smtClean="0"/>
            </a:br>
            <a:r>
              <a:rPr lang="en-US" sz="2000" dirty="0" smtClean="0"/>
              <a:t>to </a:t>
            </a:r>
            <a:r>
              <a:rPr lang="en-US" sz="2000" dirty="0"/>
              <a:t>the beginning of the </a:t>
            </a:r>
            <a:r>
              <a:rPr lang="en-US" sz="2000" dirty="0" smtClean="0"/>
              <a:t/>
            </a:r>
            <a:br>
              <a:rPr lang="en-US" sz="2000" dirty="0" smtClean="0"/>
            </a:br>
            <a:r>
              <a:rPr lang="en-US" sz="2000" dirty="0" smtClean="0"/>
              <a:t>document</a:t>
            </a:r>
            <a:r>
              <a:rPr lang="en-US" sz="2000" dirty="0"/>
              <a:t>. Click </a:t>
            </a:r>
            <a:r>
              <a:rPr lang="en-US" sz="2000" b="1" dirty="0"/>
              <a:t>OK</a:t>
            </a:r>
            <a:r>
              <a:rPr lang="en-US" sz="2000" dirty="0"/>
              <a:t> to close the Insert Hyperlink dialog box</a:t>
            </a:r>
            <a:r>
              <a:rPr lang="en-US" sz="2000" dirty="0" smtClean="0"/>
              <a:t>.</a:t>
            </a:r>
            <a:endParaRPr lang="en-US" sz="2000" dirty="0"/>
          </a:p>
        </p:txBody>
      </p:sp>
      <p:pic>
        <p:nvPicPr>
          <p:cNvPr id="2" name="Picture 1" descr="10.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6064" y="3428112"/>
            <a:ext cx="4314435" cy="2552832"/>
          </a:xfrm>
          <a:prstGeom prst="rect">
            <a:avLst/>
          </a:prstGeom>
        </p:spPr>
      </p:pic>
    </p:spTree>
    <p:extLst>
      <p:ext uri="{BB962C8B-B14F-4D97-AF65-F5344CB8AC3E}">
        <p14:creationId xmlns:p14="http://schemas.microsoft.com/office/powerpoint/2010/main" val="1158796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Add Bookmark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000" dirty="0" smtClean="0"/>
              <a:t>Press </a:t>
            </a:r>
            <a:r>
              <a:rPr lang="en-US" sz="2000" b="1" dirty="0"/>
              <a:t>Ctrl+End</a:t>
            </a:r>
            <a:r>
              <a:rPr lang="en-US" sz="2000" dirty="0"/>
              <a:t> to move to the end of the document.</a:t>
            </a:r>
          </a:p>
          <a:p>
            <a:pPr marL="457200" indent="-457200">
              <a:buFont typeface="+mj-lt"/>
              <a:buAutoNum type="arabicPeriod" startAt="4"/>
            </a:pPr>
            <a:r>
              <a:rPr lang="en-US" sz="2000" dirty="0" smtClean="0"/>
              <a:t>Press </a:t>
            </a:r>
            <a:r>
              <a:rPr lang="en-US" sz="2000" b="1" dirty="0"/>
              <a:t>Enter</a:t>
            </a:r>
            <a:r>
              <a:rPr lang="en-US" sz="2000" dirty="0"/>
              <a:t> after the email image and key </a:t>
            </a:r>
            <a:r>
              <a:rPr lang="en-US" sz="2000" b="1" dirty="0"/>
              <a:t>Back to Top</a:t>
            </a:r>
            <a:r>
              <a:rPr lang="en-US" sz="2000" dirty="0"/>
              <a:t>.</a:t>
            </a:r>
          </a:p>
          <a:p>
            <a:pPr marL="457200" indent="-457200">
              <a:buFont typeface="+mj-lt"/>
              <a:buAutoNum type="arabicPeriod" startAt="4"/>
            </a:pPr>
            <a:r>
              <a:rPr lang="en-US" sz="2000" dirty="0" smtClean="0"/>
              <a:t>Select </a:t>
            </a:r>
            <a:r>
              <a:rPr lang="en-US" sz="2000" b="1" dirty="0"/>
              <a:t>Back to Top</a:t>
            </a:r>
            <a:r>
              <a:rPr lang="en-US" sz="2000" dirty="0"/>
              <a:t> then press </a:t>
            </a:r>
            <a:r>
              <a:rPr lang="en-US" sz="2000" b="1" dirty="0"/>
              <a:t>Ctrl+K</a:t>
            </a:r>
            <a:r>
              <a:rPr lang="en-US" sz="2000" dirty="0"/>
              <a:t> to open the </a:t>
            </a:r>
            <a:r>
              <a:rPr lang="en-US" sz="2000" i="1" dirty="0"/>
              <a:t>Insert Hyperlink</a:t>
            </a:r>
            <a:r>
              <a:rPr lang="en-US" sz="2000" dirty="0"/>
              <a:t> dialog box.</a:t>
            </a:r>
          </a:p>
          <a:p>
            <a:pPr marL="457200" indent="-457200">
              <a:buFont typeface="+mj-lt"/>
              <a:buAutoNum type="arabicPeriod" startAt="4"/>
            </a:pPr>
            <a:r>
              <a:rPr lang="en-US" sz="2000" dirty="0" smtClean="0"/>
              <a:t>Click </a:t>
            </a:r>
            <a:r>
              <a:rPr lang="en-US" sz="2000" dirty="0"/>
              <a:t>the </a:t>
            </a:r>
            <a:r>
              <a:rPr lang="en-US" sz="2000" b="1" dirty="0"/>
              <a:t>Bookmark</a:t>
            </a:r>
            <a:r>
              <a:rPr lang="en-US" sz="2000" dirty="0"/>
              <a:t> button and scroll up and select </a:t>
            </a:r>
            <a:r>
              <a:rPr lang="en-US" sz="2000" b="1" dirty="0"/>
              <a:t>Top of the Document</a:t>
            </a:r>
            <a:r>
              <a:rPr lang="en-US" sz="2000" dirty="0"/>
              <a:t>. Click </a:t>
            </a:r>
            <a:r>
              <a:rPr lang="en-US" sz="2000" b="1" dirty="0"/>
              <a:t>OK</a:t>
            </a:r>
            <a:r>
              <a:rPr lang="en-US" sz="2000" dirty="0"/>
              <a:t> twice. The </a:t>
            </a:r>
            <a:r>
              <a:rPr lang="en-US" sz="2000" i="1" dirty="0"/>
              <a:t>Back to Top</a:t>
            </a:r>
            <a:r>
              <a:rPr lang="en-US" sz="2000" dirty="0"/>
              <a:t> link changes to a </a:t>
            </a:r>
            <a:r>
              <a:rPr lang="en-US" sz="2000" b="1" dirty="0"/>
              <a:t>Bookmark</a:t>
            </a:r>
            <a:r>
              <a:rPr lang="en-US" sz="2000" dirty="0"/>
              <a:t> link.</a:t>
            </a:r>
          </a:p>
          <a:p>
            <a:pPr marL="457200" indent="-457200">
              <a:buFont typeface="+mj-lt"/>
              <a:buAutoNum type="arabicPeriod" startAt="4"/>
            </a:pPr>
            <a:r>
              <a:rPr lang="en-US" sz="2000" dirty="0" smtClean="0"/>
              <a:t>Test </a:t>
            </a:r>
            <a:r>
              <a:rPr lang="en-US" sz="2000" dirty="0"/>
              <a:t>the Bookmark by pressing and holding the </a:t>
            </a:r>
            <a:r>
              <a:rPr lang="en-US" sz="2000" b="1" dirty="0"/>
              <a:t>Ctrl</a:t>
            </a:r>
            <a:r>
              <a:rPr lang="en-US" sz="2000" dirty="0"/>
              <a:t> key and clicking the </a:t>
            </a:r>
            <a:r>
              <a:rPr lang="en-US" sz="2000" b="1" dirty="0"/>
              <a:t>Back to Top</a:t>
            </a:r>
            <a:r>
              <a:rPr lang="en-US" sz="2000" dirty="0"/>
              <a:t> link. Notice that it automatically goes to the top of the document.</a:t>
            </a:r>
          </a:p>
          <a:p>
            <a:pPr marL="457200" indent="-457200">
              <a:buFont typeface="+mj-lt"/>
              <a:buAutoNum type="arabicPeriod" startAt="4"/>
            </a:pPr>
            <a:r>
              <a:rPr lang="en-US" sz="2000" b="1" dirty="0" smtClean="0"/>
              <a:t>SAVE</a:t>
            </a:r>
            <a:r>
              <a:rPr lang="en-US" sz="2000" dirty="0" smtClean="0"/>
              <a:t> </a:t>
            </a:r>
            <a:r>
              <a:rPr lang="en-US" sz="2000" dirty="0"/>
              <a:t>the document as </a:t>
            </a:r>
            <a:r>
              <a:rPr lang="en-US" sz="2000" b="1" i="1" dirty="0"/>
              <a:t>proseware_weblayout_links2</a:t>
            </a:r>
            <a:r>
              <a:rPr lang="en-US" sz="2000" dirty="0"/>
              <a:t> in your USB flash drive in the lesson folder.</a:t>
            </a:r>
          </a:p>
          <a:p>
            <a:pPr marL="457200" indent="-457200">
              <a:buFont typeface="+mj-lt"/>
              <a:buAutoNum type="arabicPeriod" startAt="4"/>
            </a:pPr>
            <a:r>
              <a:rPr lang="en-US" sz="2000" b="1" dirty="0"/>
              <a:t>10.</a:t>
            </a:r>
            <a:r>
              <a:rPr lang="en-US" sz="2000" dirty="0"/>
              <a:t>	The next step is to create bookmarks based on headings and use the </a:t>
            </a:r>
            <a:r>
              <a:rPr lang="en-US" sz="2000" i="1" dirty="0"/>
              <a:t>Go To</a:t>
            </a:r>
            <a:r>
              <a:rPr lang="en-US" sz="2000" dirty="0"/>
              <a:t> command to go directly to the bookmark</a:t>
            </a:r>
            <a:r>
              <a:rPr lang="en-US" sz="2000" dirty="0" smtClean="0"/>
              <a:t>.</a:t>
            </a:r>
            <a:endParaRPr lang="en-US" sz="2000" dirty="0"/>
          </a:p>
        </p:txBody>
      </p:sp>
    </p:spTree>
    <p:extLst>
      <p:ext uri="{BB962C8B-B14F-4D97-AF65-F5344CB8AC3E}">
        <p14:creationId xmlns:p14="http://schemas.microsoft.com/office/powerpoint/2010/main" val="1081357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Add Bookmark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1"/>
            </a:pPr>
            <a:r>
              <a:rPr lang="en-US" sz="2400" b="1" dirty="0" smtClean="0"/>
              <a:t> </a:t>
            </a:r>
            <a:r>
              <a:rPr lang="en-US" sz="2200" dirty="0" smtClean="0"/>
              <a:t>On </a:t>
            </a:r>
            <a:r>
              <a:rPr lang="en-US" sz="2200" dirty="0"/>
              <a:t>page 2, double-click to select the word </a:t>
            </a:r>
            <a:r>
              <a:rPr lang="en-US" sz="2200" b="1" dirty="0"/>
              <a:t>Strategy</a:t>
            </a:r>
            <a:r>
              <a:rPr lang="en-US" sz="2200" dirty="0"/>
              <a:t>. In the </a:t>
            </a:r>
            <a:r>
              <a:rPr lang="en-US" sz="2200" i="1" dirty="0"/>
              <a:t>Links</a:t>
            </a:r>
            <a:r>
              <a:rPr lang="en-US" sz="2200" dirty="0"/>
              <a:t> group, click the </a:t>
            </a:r>
            <a:r>
              <a:rPr lang="en-US" sz="2200" dirty="0" smtClean="0"/>
              <a:t/>
            </a:r>
            <a:br>
              <a:rPr lang="en-US" sz="2200" dirty="0" smtClean="0"/>
            </a:br>
            <a:r>
              <a:rPr lang="en-US" sz="2200" b="1" dirty="0" smtClean="0"/>
              <a:t>Bookmark</a:t>
            </a:r>
            <a:r>
              <a:rPr lang="en-US" sz="2200" dirty="0" smtClean="0"/>
              <a:t> </a:t>
            </a:r>
            <a:r>
              <a:rPr lang="en-US" sz="2200" dirty="0"/>
              <a:t>button </a:t>
            </a:r>
            <a:r>
              <a:rPr lang="en-US" sz="2200" dirty="0" smtClean="0"/>
              <a:t>and </a:t>
            </a:r>
            <a:br>
              <a:rPr lang="en-US" sz="2200" dirty="0" smtClean="0"/>
            </a:br>
            <a:r>
              <a:rPr lang="en-US" sz="2200" dirty="0" smtClean="0"/>
              <a:t>key </a:t>
            </a:r>
            <a:r>
              <a:rPr lang="en-US" sz="2200" dirty="0"/>
              <a:t>the word </a:t>
            </a:r>
            <a:r>
              <a:rPr lang="en-US" sz="2200" b="1" dirty="0"/>
              <a:t>Strategy</a:t>
            </a:r>
            <a:r>
              <a:rPr lang="en-US" sz="2200" dirty="0"/>
              <a:t> </a:t>
            </a:r>
            <a:r>
              <a:rPr lang="en-US" sz="2200" dirty="0" smtClean="0"/>
              <a:t/>
            </a:r>
            <a:br>
              <a:rPr lang="en-US" sz="2200" dirty="0" smtClean="0"/>
            </a:br>
            <a:r>
              <a:rPr lang="en-US" sz="2200" dirty="0" smtClean="0"/>
              <a:t>in the </a:t>
            </a:r>
            <a:r>
              <a:rPr lang="en-US" sz="2200" dirty="0"/>
              <a:t>box. Click </a:t>
            </a:r>
            <a:r>
              <a:rPr lang="en-US" sz="2200" b="1" dirty="0"/>
              <a:t>Add</a:t>
            </a:r>
            <a:r>
              <a:rPr lang="en-US" sz="2200" dirty="0"/>
              <a:t> </a:t>
            </a:r>
            <a:r>
              <a:rPr lang="en-US" sz="2200" dirty="0" smtClean="0"/>
              <a:t/>
            </a:r>
            <a:br>
              <a:rPr lang="en-US" sz="2200" dirty="0" smtClean="0"/>
            </a:br>
            <a:r>
              <a:rPr lang="en-US" sz="2200" dirty="0" smtClean="0"/>
              <a:t>and the </a:t>
            </a:r>
            <a:r>
              <a:rPr lang="en-US" sz="2200" dirty="0"/>
              <a:t>word </a:t>
            </a:r>
            <a:r>
              <a:rPr lang="en-US" sz="2200" i="1" dirty="0"/>
              <a:t>Strategy</a:t>
            </a:r>
            <a:r>
              <a:rPr lang="en-US" sz="2200" dirty="0"/>
              <a:t> </a:t>
            </a:r>
            <a:r>
              <a:rPr lang="en-US" sz="2200" dirty="0" smtClean="0"/>
              <a:t/>
            </a:r>
            <a:br>
              <a:rPr lang="en-US" sz="2200" dirty="0" smtClean="0"/>
            </a:br>
            <a:r>
              <a:rPr lang="en-US" sz="2200" dirty="0" smtClean="0"/>
              <a:t>is added as </a:t>
            </a:r>
            <a:r>
              <a:rPr lang="en-US" sz="2200" dirty="0"/>
              <a:t>shown </a:t>
            </a:r>
            <a:r>
              <a:rPr lang="en-US" sz="2200" dirty="0" smtClean="0"/>
              <a:t>at </a:t>
            </a:r>
            <a:br>
              <a:rPr lang="en-US" sz="2200" dirty="0" smtClean="0"/>
            </a:br>
            <a:r>
              <a:rPr lang="en-US" sz="2200" dirty="0" smtClean="0"/>
              <a:t>right. </a:t>
            </a:r>
            <a:r>
              <a:rPr lang="en-US" sz="2200" dirty="0"/>
              <a:t>Complete </a:t>
            </a:r>
            <a:r>
              <a:rPr lang="en-US" sz="2200" dirty="0" smtClean="0"/>
              <a:t>this </a:t>
            </a:r>
            <a:br>
              <a:rPr lang="en-US" sz="2200" dirty="0" smtClean="0"/>
            </a:br>
            <a:r>
              <a:rPr lang="en-US" sz="2200" dirty="0" smtClean="0"/>
              <a:t>step </a:t>
            </a:r>
            <a:r>
              <a:rPr lang="en-US" sz="2200" dirty="0"/>
              <a:t>again for the </a:t>
            </a:r>
            <a:r>
              <a:rPr lang="en-US" sz="2200" dirty="0" smtClean="0"/>
              <a:t/>
            </a:r>
            <a:br>
              <a:rPr lang="en-US" sz="2200" dirty="0" smtClean="0"/>
            </a:br>
            <a:r>
              <a:rPr lang="en-US" sz="2200" dirty="0" smtClean="0"/>
              <a:t>headings </a:t>
            </a:r>
            <a:r>
              <a:rPr lang="en-US" sz="2200" dirty="0"/>
              <a:t>listed in the table a</a:t>
            </a:r>
            <a:r>
              <a:rPr lang="en-US" sz="2200" dirty="0" smtClean="0"/>
              <a:t>t right </a:t>
            </a:r>
            <a:r>
              <a:rPr lang="en-US" sz="2200" dirty="0"/>
              <a:t>until the </a:t>
            </a:r>
            <a:r>
              <a:rPr lang="en-US" sz="2200" dirty="0" smtClean="0"/>
              <a:t/>
            </a:r>
            <a:br>
              <a:rPr lang="en-US" sz="2200" dirty="0" smtClean="0"/>
            </a:br>
            <a:r>
              <a:rPr lang="en-US" sz="2200" dirty="0" smtClean="0"/>
              <a:t>additional five </a:t>
            </a:r>
            <a:r>
              <a:rPr lang="en-US" sz="2200" dirty="0"/>
              <a:t>text items are </a:t>
            </a:r>
            <a:r>
              <a:rPr lang="en-US" sz="2200" dirty="0" smtClean="0"/>
              <a:t>bookmarked</a:t>
            </a:r>
            <a:r>
              <a:rPr lang="en-US" sz="2200" dirty="0"/>
              <a:t>. In </a:t>
            </a:r>
            <a:r>
              <a:rPr lang="en-US" sz="2200" dirty="0" smtClean="0"/>
              <a:t/>
            </a:r>
            <a:br>
              <a:rPr lang="en-US" sz="2200" dirty="0" smtClean="0"/>
            </a:br>
            <a:r>
              <a:rPr lang="en-US" sz="2200" dirty="0" smtClean="0"/>
              <a:t>the </a:t>
            </a:r>
            <a:r>
              <a:rPr lang="en-US" sz="2200" dirty="0"/>
              <a:t>last item after </a:t>
            </a:r>
            <a:r>
              <a:rPr lang="en-US" sz="2200" dirty="0" smtClean="0"/>
              <a:t>clicking </a:t>
            </a:r>
            <a:r>
              <a:rPr lang="en-US" sz="2200" dirty="0"/>
              <a:t>Add, </a:t>
            </a:r>
            <a:r>
              <a:rPr lang="en-US" sz="2200" dirty="0" smtClean="0"/>
              <a:t>click </a:t>
            </a:r>
            <a:r>
              <a:rPr lang="en-US" sz="2200" b="1" dirty="0"/>
              <a:t>OK</a:t>
            </a:r>
            <a:r>
              <a:rPr lang="en-US" sz="2200" dirty="0"/>
              <a:t> to </a:t>
            </a:r>
            <a:r>
              <a:rPr lang="en-US" sz="2200" dirty="0" smtClean="0"/>
              <a:t/>
            </a:r>
            <a:br>
              <a:rPr lang="en-US" sz="2200" dirty="0" smtClean="0"/>
            </a:br>
            <a:r>
              <a:rPr lang="en-US" sz="2200" dirty="0" smtClean="0"/>
              <a:t>close </a:t>
            </a:r>
            <a:r>
              <a:rPr lang="en-US" sz="2200" dirty="0"/>
              <a:t>the Bookmark dialog </a:t>
            </a:r>
            <a:r>
              <a:rPr lang="en-US" sz="2200" dirty="0" smtClean="0"/>
              <a:t>box.</a:t>
            </a:r>
          </a:p>
        </p:txBody>
      </p:sp>
      <p:pic>
        <p:nvPicPr>
          <p:cNvPr id="2" name="Picture 1" descr="10.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2610" y="2060848"/>
            <a:ext cx="4651894" cy="2480672"/>
          </a:xfrm>
          <a:prstGeom prst="rect">
            <a:avLst/>
          </a:prstGeom>
        </p:spPr>
      </p:pic>
      <p:pic>
        <p:nvPicPr>
          <p:cNvPr id="3" name="Picture 2" descr="Screen shot 2011-08-17 at 10.25.3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1680" y="4682727"/>
            <a:ext cx="1330595" cy="1563603"/>
          </a:xfrm>
          <a:prstGeom prst="rect">
            <a:avLst/>
          </a:prstGeom>
        </p:spPr>
      </p:pic>
    </p:spTree>
    <p:extLst>
      <p:ext uri="{BB962C8B-B14F-4D97-AF65-F5344CB8AC3E}">
        <p14:creationId xmlns:p14="http://schemas.microsoft.com/office/powerpoint/2010/main" val="4043413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Add Bookmark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2"/>
            </a:pPr>
            <a:r>
              <a:rPr lang="en-US" sz="2400" dirty="0" smtClean="0"/>
              <a:t> </a:t>
            </a:r>
            <a:r>
              <a:rPr lang="en-US" sz="2000" dirty="0" smtClean="0"/>
              <a:t>Bookmark </a:t>
            </a:r>
            <a:r>
              <a:rPr lang="en-US" sz="2000" dirty="0"/>
              <a:t>names can contain up </a:t>
            </a:r>
            <a:r>
              <a:rPr lang="en-US" sz="2000" dirty="0" smtClean="0"/>
              <a:t>to </a:t>
            </a:r>
            <a:r>
              <a:rPr lang="en-US" sz="2000" dirty="0"/>
              <a:t>40 characters and spaces are </a:t>
            </a:r>
            <a:r>
              <a:rPr lang="en-US" sz="2000" dirty="0" smtClean="0"/>
              <a:t>not </a:t>
            </a:r>
            <a:br>
              <a:rPr lang="en-US" sz="2000" dirty="0" smtClean="0"/>
            </a:br>
            <a:r>
              <a:rPr lang="en-US" sz="2000" dirty="0" smtClean="0"/>
              <a:t>allowed </a:t>
            </a:r>
            <a:r>
              <a:rPr lang="en-US" sz="2000" dirty="0"/>
              <a:t>when using Bookmarks; </a:t>
            </a:r>
            <a:r>
              <a:rPr lang="en-US" sz="2000" dirty="0" smtClean="0"/>
              <a:t>there-</a:t>
            </a:r>
            <a:br>
              <a:rPr lang="en-US" sz="2000" dirty="0" smtClean="0"/>
            </a:br>
            <a:r>
              <a:rPr lang="en-US" sz="2000" dirty="0" smtClean="0"/>
              <a:t>fore</a:t>
            </a:r>
            <a:r>
              <a:rPr lang="en-US" sz="2000" dirty="0"/>
              <a:t>, you would use an </a:t>
            </a:r>
            <a:r>
              <a:rPr lang="en-US" sz="2000" dirty="0" smtClean="0"/>
              <a:t>underscore </a:t>
            </a:r>
            <a:r>
              <a:rPr lang="en-US" sz="2000" dirty="0"/>
              <a:t>to </a:t>
            </a:r>
            <a:r>
              <a:rPr lang="en-US" sz="2000" dirty="0" smtClean="0"/>
              <a:t/>
            </a:r>
            <a:br>
              <a:rPr lang="en-US" sz="2000" dirty="0" smtClean="0"/>
            </a:br>
            <a:r>
              <a:rPr lang="en-US" sz="2000" dirty="0" smtClean="0"/>
              <a:t>separate </a:t>
            </a:r>
            <a:r>
              <a:rPr lang="en-US" sz="2000" dirty="0"/>
              <a:t>words. With </a:t>
            </a:r>
            <a:r>
              <a:rPr lang="en-US" sz="2000" i="1" dirty="0" smtClean="0"/>
              <a:t>Stabilization</a:t>
            </a:r>
            <a:r>
              <a:rPr lang="en-US" sz="2000" dirty="0" smtClean="0"/>
              <a:t> </a:t>
            </a:r>
            <a:r>
              <a:rPr lang="en-US" sz="2000" dirty="0"/>
              <a:t>still </a:t>
            </a:r>
            <a:r>
              <a:rPr lang="en-US" sz="2000" dirty="0" smtClean="0"/>
              <a:t/>
            </a:r>
            <a:br>
              <a:rPr lang="en-US" sz="2000" dirty="0" smtClean="0"/>
            </a:br>
            <a:r>
              <a:rPr lang="en-US" sz="2000" dirty="0" smtClean="0"/>
              <a:t>highlighted</a:t>
            </a:r>
            <a:r>
              <a:rPr lang="en-US" sz="2000" dirty="0"/>
              <a:t>, click </a:t>
            </a:r>
            <a:r>
              <a:rPr lang="en-US" sz="2000" b="1" dirty="0" smtClean="0"/>
              <a:t>Bookmark</a:t>
            </a:r>
            <a:r>
              <a:rPr lang="en-US" sz="2000" dirty="0" smtClean="0"/>
              <a:t> </a:t>
            </a:r>
            <a:r>
              <a:rPr lang="en-US" sz="2000" dirty="0"/>
              <a:t>again. Your </a:t>
            </a:r>
            <a:r>
              <a:rPr lang="en-US" sz="2000" dirty="0" smtClean="0"/>
              <a:t/>
            </a:r>
            <a:br>
              <a:rPr lang="en-US" sz="2000" dirty="0" smtClean="0"/>
            </a:br>
            <a:r>
              <a:rPr lang="en-US" sz="2000" dirty="0" smtClean="0"/>
              <a:t>screen should </a:t>
            </a:r>
            <a:r>
              <a:rPr lang="en-US" sz="2000" dirty="0"/>
              <a:t>match </a:t>
            </a:r>
            <a:r>
              <a:rPr lang="en-US" sz="2000" dirty="0" smtClean="0"/>
              <a:t>that at right. </a:t>
            </a:r>
            <a:r>
              <a:rPr lang="en-US" sz="2000" dirty="0"/>
              <a:t>Click </a:t>
            </a:r>
            <a:r>
              <a:rPr lang="en-US" sz="2000" dirty="0" smtClean="0"/>
              <a:t/>
            </a:r>
            <a:br>
              <a:rPr lang="en-US" sz="2000" dirty="0" smtClean="0"/>
            </a:br>
            <a:r>
              <a:rPr lang="en-US" sz="2000" b="1" dirty="0" smtClean="0"/>
              <a:t>Cancel</a:t>
            </a:r>
            <a:r>
              <a:rPr lang="en-US" sz="2000" dirty="0"/>
              <a:t>.</a:t>
            </a:r>
          </a:p>
          <a:p>
            <a:pPr marL="457200" indent="-457200">
              <a:buFont typeface="+mj-lt"/>
              <a:buAutoNum type="arabicPeriod" startAt="12"/>
            </a:pPr>
            <a:r>
              <a:rPr lang="en-US" sz="2000" b="1" dirty="0" smtClean="0"/>
              <a:t> </a:t>
            </a:r>
            <a:r>
              <a:rPr lang="en-US" sz="2000" dirty="0" smtClean="0"/>
              <a:t>Position </a:t>
            </a:r>
            <a:r>
              <a:rPr lang="en-US" sz="2000" dirty="0"/>
              <a:t>the insertion point at the </a:t>
            </a:r>
            <a:r>
              <a:rPr lang="en-US" sz="2000" dirty="0" smtClean="0"/>
              <a:t/>
            </a:r>
            <a:br>
              <a:rPr lang="en-US" sz="2000" dirty="0" smtClean="0"/>
            </a:br>
            <a:r>
              <a:rPr lang="en-US" sz="2000" dirty="0" smtClean="0"/>
              <a:t>beginning </a:t>
            </a:r>
            <a:r>
              <a:rPr lang="en-US" sz="2000" dirty="0"/>
              <a:t>of the document by pressing </a:t>
            </a:r>
            <a:r>
              <a:rPr lang="en-US" sz="2000" dirty="0" smtClean="0"/>
              <a:t/>
            </a:r>
            <a:br>
              <a:rPr lang="en-US" sz="2000" dirty="0" smtClean="0"/>
            </a:br>
            <a:r>
              <a:rPr lang="en-US" sz="2000" b="1" dirty="0" smtClean="0"/>
              <a:t>Ctrl</a:t>
            </a:r>
            <a:r>
              <a:rPr lang="en-US" sz="2000" b="1" dirty="0"/>
              <a:t>+Home</a:t>
            </a:r>
            <a:r>
              <a:rPr lang="en-US" sz="2000" dirty="0"/>
              <a:t>. In the </a:t>
            </a:r>
            <a:r>
              <a:rPr lang="en-US" sz="2000" i="1" dirty="0"/>
              <a:t>Links</a:t>
            </a:r>
            <a:r>
              <a:rPr lang="en-US" sz="2000" dirty="0"/>
              <a:t> group click the </a:t>
            </a:r>
            <a:r>
              <a:rPr lang="en-US" sz="2000" b="1" dirty="0"/>
              <a:t>Bookmark</a:t>
            </a:r>
            <a:r>
              <a:rPr lang="en-US" sz="2000" dirty="0"/>
              <a:t> button. Test each link by selecting the bookmark name and then click the </a:t>
            </a:r>
            <a:r>
              <a:rPr lang="en-US" sz="2000" b="1" dirty="0"/>
              <a:t>Go To</a:t>
            </a:r>
            <a:r>
              <a:rPr lang="en-US" sz="2000" dirty="0"/>
              <a:t> button. Select </a:t>
            </a:r>
            <a:r>
              <a:rPr lang="en-US" sz="2000" b="1" dirty="0"/>
              <a:t>Design</a:t>
            </a:r>
            <a:r>
              <a:rPr lang="en-US" sz="2000" dirty="0"/>
              <a:t> and then click </a:t>
            </a:r>
            <a:r>
              <a:rPr lang="en-US" sz="2000" b="1" dirty="0"/>
              <a:t>Go To</a:t>
            </a:r>
            <a:r>
              <a:rPr lang="en-US" sz="2000" dirty="0"/>
              <a:t>, and the word is automatically highlighted in the document. After testing all bookmarks, click </a:t>
            </a:r>
            <a:r>
              <a:rPr lang="en-US" sz="2000" b="1" dirty="0"/>
              <a:t>Close</a:t>
            </a:r>
            <a:r>
              <a:rPr lang="en-US" sz="2000" dirty="0"/>
              <a:t>.</a:t>
            </a:r>
          </a:p>
          <a:p>
            <a:pPr marL="457200" indent="-457200">
              <a:buFont typeface="+mj-lt"/>
              <a:buAutoNum type="arabicPeriod" startAt="12"/>
            </a:pPr>
            <a:r>
              <a:rPr lang="en-US" sz="2000" b="1" dirty="0" smtClean="0"/>
              <a:t> SAVE</a:t>
            </a:r>
            <a:r>
              <a:rPr lang="en-US" sz="2000" dirty="0" smtClean="0"/>
              <a:t> </a:t>
            </a:r>
            <a:r>
              <a:rPr lang="en-US" sz="2000" dirty="0"/>
              <a:t>the document in your USB flash drive in the lesson folder.</a:t>
            </a:r>
          </a:p>
          <a:p>
            <a:r>
              <a:rPr lang="en-US" sz="2000" b="1" dirty="0"/>
              <a:t>LEAVE</a:t>
            </a:r>
            <a:r>
              <a:rPr lang="en-US" sz="2000" dirty="0"/>
              <a:t> the document open to use in the next exercise.</a:t>
            </a:r>
          </a:p>
          <a:p>
            <a:endParaRPr lang="en-US" sz="2400" dirty="0"/>
          </a:p>
          <a:p>
            <a:endParaRPr lang="en-US" sz="2400" dirty="0"/>
          </a:p>
          <a:p>
            <a:endParaRPr lang="en-US" sz="2400" dirty="0"/>
          </a:p>
          <a:p>
            <a:endParaRPr lang="en-US" sz="2400" dirty="0"/>
          </a:p>
          <a:p>
            <a:endParaRPr lang="en-US" sz="2400" dirty="0"/>
          </a:p>
        </p:txBody>
      </p:sp>
      <p:pic>
        <p:nvPicPr>
          <p:cNvPr id="2" name="Picture 1" descr="10.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3679" y="1578889"/>
            <a:ext cx="3304067" cy="2821386"/>
          </a:xfrm>
          <a:prstGeom prst="rect">
            <a:avLst/>
          </a:prstGeom>
        </p:spPr>
      </p:pic>
    </p:spTree>
    <p:extLst>
      <p:ext uri="{BB962C8B-B14F-4D97-AF65-F5344CB8AC3E}">
        <p14:creationId xmlns:p14="http://schemas.microsoft.com/office/powerpoint/2010/main" val="2007340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Adding an Email as a Hyperlink</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An </a:t>
            </a:r>
            <a:r>
              <a:rPr lang="en-US" sz="2400" dirty="0"/>
              <a:t>email address link is used to provide contact information, elicit feedback, or request information</a:t>
            </a:r>
            <a:r>
              <a:rPr lang="en-US" sz="2400" dirty="0" smtClean="0"/>
              <a:t>.</a:t>
            </a:r>
            <a:br>
              <a:rPr lang="en-US" sz="2400" dirty="0" smtClean="0"/>
            </a:br>
            <a:r>
              <a:rPr lang="en-US" sz="2400" dirty="0" smtClean="0"/>
              <a:t>In the following exercise, </a:t>
            </a:r>
            <a:r>
              <a:rPr lang="en-US" sz="2400" dirty="0"/>
              <a:t>you learn to add an email as a hyperlink.</a:t>
            </a:r>
          </a:p>
          <a:p>
            <a:endParaRPr lang="en-US" sz="2400" dirty="0"/>
          </a:p>
        </p:txBody>
      </p:sp>
    </p:spTree>
    <p:extLst>
      <p:ext uri="{BB962C8B-B14F-4D97-AF65-F5344CB8AC3E}">
        <p14:creationId xmlns:p14="http://schemas.microsoft.com/office/powerpoint/2010/main" val="2159589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Add an Email as a Hyperlink</a:t>
            </a:r>
          </a:p>
        </p:txBody>
      </p:sp>
      <p:sp>
        <p:nvSpPr>
          <p:cNvPr id="21506" name="Rectangle 3"/>
          <p:cNvSpPr>
            <a:spLocks noGrp="1" noChangeArrowheads="1"/>
          </p:cNvSpPr>
          <p:nvPr>
            <p:ph type="body" idx="1"/>
          </p:nvPr>
        </p:nvSpPr>
        <p:spPr>
          <a:xfrm>
            <a:off x="457200" y="1600200"/>
            <a:ext cx="8229600" cy="4876800"/>
          </a:xfrm>
        </p:spPr>
        <p:txBody>
          <a:bodyPr/>
          <a:lstStyle/>
          <a:p>
            <a:pPr>
              <a:spcBef>
                <a:spcPts val="300"/>
              </a:spcBef>
            </a:pPr>
            <a:r>
              <a:rPr lang="en-US" sz="2200" b="1" dirty="0" smtClean="0"/>
              <a:t>USE</a:t>
            </a:r>
            <a:r>
              <a:rPr lang="en-US" sz="2200" dirty="0" smtClean="0"/>
              <a:t> the document open from the previous exercise.</a:t>
            </a:r>
          </a:p>
          <a:p>
            <a:pPr marL="457200" indent="-457200">
              <a:spcBef>
                <a:spcPts val="300"/>
              </a:spcBef>
              <a:buFont typeface="+mj-lt"/>
              <a:buAutoNum type="arabicPeriod"/>
            </a:pPr>
            <a:r>
              <a:rPr lang="en-US" sz="2200" dirty="0" smtClean="0"/>
              <a:t>Press </a:t>
            </a:r>
            <a:r>
              <a:rPr lang="en-US" sz="2200" b="1" dirty="0" smtClean="0"/>
              <a:t>Ctrl+End</a:t>
            </a:r>
            <a:r>
              <a:rPr lang="en-US" sz="2200" dirty="0" smtClean="0"/>
              <a:t> to move to the end of the document.</a:t>
            </a:r>
          </a:p>
          <a:p>
            <a:pPr marL="457200" indent="-457200">
              <a:spcBef>
                <a:spcPts val="300"/>
              </a:spcBef>
              <a:buFont typeface="+mj-lt"/>
              <a:buAutoNum type="arabicPeriod"/>
            </a:pPr>
            <a:r>
              <a:rPr lang="en-US" sz="2200" dirty="0" smtClean="0"/>
              <a:t>Click the email image to select it.</a:t>
            </a:r>
          </a:p>
          <a:p>
            <a:pPr marL="457200" indent="-457200">
              <a:spcBef>
                <a:spcPts val="300"/>
              </a:spcBef>
              <a:buFont typeface="+mj-lt"/>
              <a:buAutoNum type="arabicPeriod"/>
            </a:pPr>
            <a:r>
              <a:rPr lang="en-US" sz="2200" dirty="0" smtClean="0"/>
              <a:t>In the </a:t>
            </a:r>
            <a:r>
              <a:rPr lang="en-US" sz="2200" i="1" dirty="0" smtClean="0"/>
              <a:t>Links</a:t>
            </a:r>
            <a:r>
              <a:rPr lang="en-US" sz="2200" dirty="0" smtClean="0"/>
              <a:t> group of the </a:t>
            </a:r>
            <a:r>
              <a:rPr lang="en-US" sz="2200" i="1" dirty="0" smtClean="0"/>
              <a:t>Insert</a:t>
            </a:r>
            <a:r>
              <a:rPr lang="en-US" sz="2200" dirty="0" smtClean="0"/>
              <a:t> tab, click the </a:t>
            </a:r>
            <a:r>
              <a:rPr lang="en-US" sz="2200" b="1" dirty="0" smtClean="0"/>
              <a:t>Hyperlink</a:t>
            </a:r>
            <a:r>
              <a:rPr lang="en-US" sz="2200" dirty="0" smtClean="0"/>
              <a:t> button or press </a:t>
            </a:r>
            <a:r>
              <a:rPr lang="en-US" sz="2200" b="1" dirty="0" smtClean="0"/>
              <a:t>Ctrl+K</a:t>
            </a:r>
            <a:r>
              <a:rPr lang="en-US" sz="2200" dirty="0" smtClean="0"/>
              <a:t>. The </a:t>
            </a:r>
            <a:r>
              <a:rPr lang="en-US" sz="2200" i="1" dirty="0" smtClean="0"/>
              <a:t>Insert Hyperlink</a:t>
            </a:r>
            <a:r>
              <a:rPr lang="en-US" sz="2200" dirty="0" smtClean="0"/>
              <a:t> dialog box opens.</a:t>
            </a:r>
          </a:p>
          <a:p>
            <a:pPr marL="457200" indent="-457200">
              <a:spcBef>
                <a:spcPts val="300"/>
              </a:spcBef>
              <a:buFont typeface="+mj-lt"/>
              <a:buAutoNum type="arabicPeriod"/>
            </a:pPr>
            <a:r>
              <a:rPr lang="en-US" sz="2200" dirty="0" smtClean="0"/>
              <a:t>Under the </a:t>
            </a:r>
            <a:r>
              <a:rPr lang="en-US" sz="2200" i="1" dirty="0" smtClean="0"/>
              <a:t>Link to</a:t>
            </a:r>
            <a:r>
              <a:rPr lang="en-US" sz="2200" dirty="0" smtClean="0"/>
              <a:t> section, click </a:t>
            </a:r>
            <a:r>
              <a:rPr lang="en-US" sz="2200" b="1" dirty="0" smtClean="0"/>
              <a:t>E-mail Address</a:t>
            </a:r>
            <a:r>
              <a:rPr lang="en-US" sz="2200" dirty="0" smtClean="0"/>
              <a:t>. In the </a:t>
            </a:r>
            <a:r>
              <a:rPr lang="en-US" sz="2200" i="1" dirty="0" smtClean="0"/>
              <a:t>E-mail address</a:t>
            </a:r>
            <a:r>
              <a:rPr lang="en-US" sz="2200" dirty="0" smtClean="0"/>
              <a:t> section, key </a:t>
            </a:r>
            <a:r>
              <a:rPr lang="en-US" sz="2200" b="1" dirty="0" smtClean="0"/>
              <a:t>manager@proseware.com</a:t>
            </a:r>
            <a:r>
              <a:rPr lang="en-US" sz="2200" dirty="0" smtClean="0"/>
              <a:t> in the box. </a:t>
            </a:r>
            <a:r>
              <a:rPr lang="en-US" sz="2200" i="1" dirty="0" smtClean="0"/>
              <a:t>Mail to</a:t>
            </a:r>
            <a:r>
              <a:rPr lang="en-US" sz="2200" dirty="0" smtClean="0"/>
              <a:t> automatically appears when you begin keying the email address. For the </a:t>
            </a:r>
            <a:r>
              <a:rPr lang="en-US" sz="2200" i="1" dirty="0" smtClean="0"/>
              <a:t>Subject</a:t>
            </a:r>
            <a:r>
              <a:rPr lang="en-US" sz="2200" dirty="0" smtClean="0"/>
              <a:t> box, key </a:t>
            </a:r>
            <a:r>
              <a:rPr lang="en-US" sz="2200" b="1" dirty="0" smtClean="0"/>
              <a:t>Web Design</a:t>
            </a:r>
            <a:r>
              <a:rPr lang="en-US" sz="2200" dirty="0" smtClean="0"/>
              <a:t> as shown on the next slide. Click the </a:t>
            </a:r>
            <a:r>
              <a:rPr lang="en-US" sz="2200" b="1" dirty="0" smtClean="0"/>
              <a:t>ScreenTip</a:t>
            </a:r>
            <a:r>
              <a:rPr lang="en-US" sz="2200" dirty="0" smtClean="0"/>
              <a:t> button to open the </a:t>
            </a:r>
            <a:r>
              <a:rPr lang="en-US" sz="2200" i="1" dirty="0" smtClean="0"/>
              <a:t>Set Hyperlink Screen Tip</a:t>
            </a:r>
            <a:r>
              <a:rPr lang="en-US" sz="2200" dirty="0" smtClean="0"/>
              <a:t> dialog box; then in the </a:t>
            </a:r>
            <a:r>
              <a:rPr lang="en-US" sz="2200" i="1" dirty="0" smtClean="0"/>
              <a:t>Screen Tip</a:t>
            </a:r>
            <a:r>
              <a:rPr lang="en-US" sz="2200" dirty="0" smtClean="0"/>
              <a:t> text box, Key </a:t>
            </a:r>
            <a:r>
              <a:rPr lang="en-US" sz="2200" b="1" dirty="0" smtClean="0"/>
              <a:t>Manager</a:t>
            </a:r>
            <a:r>
              <a:rPr lang="en-US" sz="2200" dirty="0" smtClean="0"/>
              <a:t>. Click </a:t>
            </a:r>
            <a:r>
              <a:rPr lang="en-US" sz="2200" b="1" dirty="0" smtClean="0"/>
              <a:t>OK</a:t>
            </a:r>
            <a:r>
              <a:rPr lang="en-US" sz="2200" dirty="0" smtClean="0"/>
              <a:t> twice.</a:t>
            </a:r>
          </a:p>
        </p:txBody>
      </p:sp>
    </p:spTree>
    <p:extLst>
      <p:ext uri="{BB962C8B-B14F-4D97-AF65-F5344CB8AC3E}">
        <p14:creationId xmlns:p14="http://schemas.microsoft.com/office/powerpoint/2010/main" val="447037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Add an Email as a Hyperlink</a:t>
            </a:r>
            <a:endParaRPr lang="en-US" dirty="0" smtClean="0">
              <a:ea typeface="+mj-ea"/>
              <a:cs typeface="+mj-cs"/>
            </a:endParaRPr>
          </a:p>
        </p:txBody>
      </p:sp>
      <p:sp>
        <p:nvSpPr>
          <p:cNvPr id="21506" name="Rectangle 3"/>
          <p:cNvSpPr>
            <a:spLocks noGrp="1" noChangeArrowheads="1"/>
          </p:cNvSpPr>
          <p:nvPr>
            <p:ph type="body" idx="1"/>
          </p:nvPr>
        </p:nvSpPr>
        <p:spPr>
          <a:xfrm>
            <a:off x="457200" y="3356992"/>
            <a:ext cx="8229600" cy="3120008"/>
          </a:xfrm>
        </p:spPr>
        <p:txBody>
          <a:bodyPr/>
          <a:lstStyle/>
          <a:p>
            <a:pPr marL="457200" indent="-457200">
              <a:buFont typeface="+mj-lt"/>
              <a:buAutoNum type="arabicPeriod" startAt="5"/>
            </a:pPr>
            <a:r>
              <a:rPr lang="en-US" sz="2200" dirty="0" smtClean="0"/>
              <a:t>Hover </a:t>
            </a:r>
            <a:r>
              <a:rPr lang="en-US" sz="2200" dirty="0"/>
              <a:t>your mouse over the E-mail image and the Screen Tip Manager appears. Test your email link by pressing the </a:t>
            </a:r>
            <a:r>
              <a:rPr lang="en-US" sz="2200" b="1" dirty="0"/>
              <a:t>Ctrl</a:t>
            </a:r>
            <a:r>
              <a:rPr lang="en-US" sz="2200" dirty="0"/>
              <a:t> key and clicking the left mouse button once. Outlook automatically opens with the email address and subject line inserted. This type of hyperlink is known as a </a:t>
            </a:r>
            <a:r>
              <a:rPr lang="en-US" sz="2200" i="1" dirty="0"/>
              <a:t>mailto link</a:t>
            </a:r>
            <a:r>
              <a:rPr lang="en-US" sz="2200" dirty="0"/>
              <a:t>.</a:t>
            </a:r>
          </a:p>
          <a:p>
            <a:pPr marL="457200" indent="-457200">
              <a:buFont typeface="+mj-lt"/>
              <a:buAutoNum type="arabicPeriod" startAt="5"/>
            </a:pPr>
            <a:r>
              <a:rPr lang="en-US" sz="2200" b="1" dirty="0" smtClean="0"/>
              <a:t>SAVE</a:t>
            </a:r>
            <a:r>
              <a:rPr lang="en-US" sz="2200" dirty="0" smtClean="0"/>
              <a:t> </a:t>
            </a:r>
            <a:r>
              <a:rPr lang="en-US" sz="2200" dirty="0"/>
              <a:t>the document in your USB flash drive in the lesson folder and close the file.</a:t>
            </a:r>
          </a:p>
          <a:p>
            <a:r>
              <a:rPr lang="en-US" sz="2200" b="1" dirty="0"/>
              <a:t>LEAVE</a:t>
            </a:r>
            <a:r>
              <a:rPr lang="en-US" sz="2200" dirty="0"/>
              <a:t> Word open to use in the next exercise.</a:t>
            </a:r>
          </a:p>
          <a:p>
            <a:endParaRPr lang="en-US" sz="2400" dirty="0"/>
          </a:p>
          <a:p>
            <a:endParaRPr lang="en-US" sz="2400" dirty="0"/>
          </a:p>
        </p:txBody>
      </p:sp>
      <p:pic>
        <p:nvPicPr>
          <p:cNvPr id="4" name="Picture 3" descr="10.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4408" y="1628800"/>
            <a:ext cx="6685504" cy="1635762"/>
          </a:xfrm>
          <a:prstGeom prst="rect">
            <a:avLst/>
          </a:prstGeom>
        </p:spPr>
      </p:pic>
    </p:spTree>
    <p:extLst>
      <p:ext uri="{BB962C8B-B14F-4D97-AF65-F5344CB8AC3E}">
        <p14:creationId xmlns:p14="http://schemas.microsoft.com/office/powerpoint/2010/main" val="126355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Creating Footnotes and Endnotes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Both </a:t>
            </a:r>
            <a:r>
              <a:rPr lang="en-US" sz="2400" dirty="0"/>
              <a:t>endnotes and footnotes are citations in a document. </a:t>
            </a:r>
            <a:endParaRPr lang="en-US" sz="2400" dirty="0" smtClean="0"/>
          </a:p>
          <a:p>
            <a:r>
              <a:rPr lang="en-US" sz="2400" dirty="0" smtClean="0"/>
              <a:t>A </a:t>
            </a:r>
            <a:r>
              <a:rPr lang="en-US" sz="2400" b="1" i="1" dirty="0"/>
              <a:t>footnote</a:t>
            </a:r>
            <a:r>
              <a:rPr lang="en-US" sz="2400" dirty="0"/>
              <a:t> is placed at the bottom of the page in the document on which the citation is located, while an </a:t>
            </a:r>
            <a:r>
              <a:rPr lang="en-US" sz="2400" b="1" i="1" dirty="0"/>
              <a:t>endnote</a:t>
            </a:r>
            <a:r>
              <a:rPr lang="en-US" sz="2400" dirty="0"/>
              <a:t> is at the end of document. </a:t>
            </a:r>
            <a:endParaRPr lang="en-US" sz="2400" dirty="0" smtClean="0"/>
          </a:p>
          <a:p>
            <a:r>
              <a:rPr lang="en-US" sz="2400" dirty="0" smtClean="0"/>
              <a:t>Footnotes </a:t>
            </a:r>
            <a:r>
              <a:rPr lang="en-US" sz="2400" dirty="0"/>
              <a:t>and endnotes are automatically numbered. </a:t>
            </a:r>
            <a:endParaRPr lang="en-US" sz="2400" dirty="0" smtClean="0"/>
          </a:p>
          <a:p>
            <a:r>
              <a:rPr lang="en-US" sz="2400" dirty="0" smtClean="0"/>
              <a:t>Edits </a:t>
            </a:r>
            <a:r>
              <a:rPr lang="en-US" sz="2400" dirty="0"/>
              <a:t>to a footnote or endnote are made within the text. </a:t>
            </a:r>
            <a:endParaRPr lang="en-US" sz="2400" dirty="0" smtClean="0"/>
          </a:p>
          <a:p>
            <a:r>
              <a:rPr lang="en-US" sz="2400" dirty="0" smtClean="0"/>
              <a:t>Deleting </a:t>
            </a:r>
            <a:r>
              <a:rPr lang="en-US" sz="2400" dirty="0"/>
              <a:t>a footnote or endnote will automatically renumber the remaining footnotes or endnotes</a:t>
            </a:r>
            <a:r>
              <a:rPr lang="en-US" sz="2400" dirty="0" smtClean="0"/>
              <a:t>.</a:t>
            </a:r>
          </a:p>
          <a:p>
            <a:r>
              <a:rPr lang="en-US" sz="2400" dirty="0" smtClean="0"/>
              <a:t>In </a:t>
            </a:r>
            <a:r>
              <a:rPr lang="en-US" sz="2400" dirty="0"/>
              <a:t>this lesson, you learn to insert a footnote and endnote into a document.</a:t>
            </a:r>
          </a:p>
          <a:p>
            <a:endParaRPr lang="en-US" sz="2400" dirty="0"/>
          </a:p>
        </p:txBody>
      </p:sp>
    </p:spTree>
    <p:extLst>
      <p:ext uri="{BB962C8B-B14F-4D97-AF65-F5344CB8AC3E}">
        <p14:creationId xmlns:p14="http://schemas.microsoft.com/office/powerpoint/2010/main" val="2157224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Create Footnotes and Endnotes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smtClean="0"/>
              <a:t>Before </a:t>
            </a:r>
            <a:r>
              <a:rPr lang="en-US" sz="2200" dirty="0"/>
              <a:t>you begin these steps, </a:t>
            </a:r>
            <a:r>
              <a:rPr lang="en-US" sz="2200" dirty="0" smtClean="0"/>
              <a:t>launch </a:t>
            </a:r>
            <a:r>
              <a:rPr lang="en-US" sz="2200" dirty="0"/>
              <a:t>Microsoft Word.</a:t>
            </a:r>
          </a:p>
          <a:p>
            <a:pPr marL="457200" indent="-457200">
              <a:buFont typeface="+mj-lt"/>
              <a:buAutoNum type="arabicPeriod"/>
            </a:pPr>
            <a:r>
              <a:rPr lang="en-US" sz="2200" b="1" dirty="0" smtClean="0"/>
              <a:t>OPEN</a:t>
            </a:r>
            <a:r>
              <a:rPr lang="en-US" sz="2200" dirty="0" smtClean="0"/>
              <a:t> </a:t>
            </a:r>
            <a:r>
              <a:rPr lang="en-US" sz="2200" dirty="0"/>
              <a:t>the </a:t>
            </a:r>
            <a:r>
              <a:rPr lang="en-US" sz="2200" b="1" i="1" dirty="0"/>
              <a:t>firstladies</a:t>
            </a:r>
            <a:r>
              <a:rPr lang="en-US" sz="2200" dirty="0"/>
              <a:t> document from the lesson folder.</a:t>
            </a:r>
          </a:p>
          <a:p>
            <a:pPr marL="457200" indent="-457200">
              <a:buFont typeface="+mj-lt"/>
              <a:buAutoNum type="arabicPeriod"/>
            </a:pPr>
            <a:r>
              <a:rPr lang="en-US" sz="2200" dirty="0" smtClean="0"/>
              <a:t>Place </a:t>
            </a:r>
            <a:r>
              <a:rPr lang="en-US" sz="2200" dirty="0"/>
              <a:t>the insertion point at the end of the third paragraph.</a:t>
            </a:r>
          </a:p>
          <a:p>
            <a:pPr marL="457200" indent="-457200">
              <a:buFont typeface="+mj-lt"/>
              <a:buAutoNum type="arabicPeriod"/>
            </a:pPr>
            <a:r>
              <a:rPr lang="en-US" sz="2200" dirty="0" smtClean="0"/>
              <a:t>On </a:t>
            </a:r>
            <a:r>
              <a:rPr lang="en-US" sz="2200" dirty="0"/>
              <a:t>the </a:t>
            </a:r>
            <a:r>
              <a:rPr lang="en-US" sz="2200" i="1" dirty="0"/>
              <a:t>References</a:t>
            </a:r>
            <a:r>
              <a:rPr lang="en-US" sz="2200" dirty="0"/>
              <a:t> tab, click the </a:t>
            </a:r>
            <a:r>
              <a:rPr lang="en-US" sz="2200" b="1" dirty="0"/>
              <a:t>Insert</a:t>
            </a:r>
            <a:r>
              <a:rPr lang="en-US" sz="2200" dirty="0"/>
              <a:t> </a:t>
            </a:r>
            <a:r>
              <a:rPr lang="en-US" sz="2200" b="1" dirty="0"/>
              <a:t>Footnote</a:t>
            </a:r>
            <a:r>
              <a:rPr lang="en-US" sz="2200" dirty="0"/>
              <a:t> button in the </a:t>
            </a:r>
            <a:r>
              <a:rPr lang="en-US" sz="2200" i="1" dirty="0"/>
              <a:t>Footnotes</a:t>
            </a:r>
            <a:r>
              <a:rPr lang="en-US" sz="2200" dirty="0"/>
              <a:t> group as shown </a:t>
            </a:r>
            <a:r>
              <a:rPr lang="en-US" sz="2200" dirty="0" smtClean="0"/>
              <a:t>below. </a:t>
            </a:r>
            <a:r>
              <a:rPr lang="en-US" sz="2200" dirty="0"/>
              <a:t>A superscript 1 is placed after the paragraph and at the end of the document</a:t>
            </a:r>
            <a:r>
              <a:rPr lang="en-US" sz="2200" dirty="0" smtClean="0"/>
              <a:t>.</a:t>
            </a:r>
            <a:endParaRPr lang="en-US" sz="2200" dirty="0"/>
          </a:p>
        </p:txBody>
      </p:sp>
      <p:pic>
        <p:nvPicPr>
          <p:cNvPr id="2" name="Picture 1" descr="10.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3933056"/>
            <a:ext cx="5185404" cy="2386464"/>
          </a:xfrm>
          <a:prstGeom prst="rect">
            <a:avLst/>
          </a:prstGeom>
        </p:spPr>
      </p:pic>
    </p:spTree>
    <p:extLst>
      <p:ext uri="{BB962C8B-B14F-4D97-AF65-F5344CB8AC3E}">
        <p14:creationId xmlns:p14="http://schemas.microsoft.com/office/powerpoint/2010/main" val="2465875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Objectives</a:t>
            </a:r>
          </a:p>
        </p:txBody>
      </p:sp>
      <p:pic>
        <p:nvPicPr>
          <p:cNvPr id="2" name="Picture 1" descr="10.SkillMatrix.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628800"/>
            <a:ext cx="7953320" cy="333101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Create Footnotes and Endnotes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250"/>
              </a:spcBef>
              <a:buFont typeface="+mj-lt"/>
              <a:buAutoNum type="arabicPeriod" startAt="4"/>
            </a:pPr>
            <a:r>
              <a:rPr lang="en-US" sz="2200" dirty="0" smtClean="0"/>
              <a:t>Key </a:t>
            </a:r>
            <a:r>
              <a:rPr lang="en-US" sz="2200" b="1" dirty="0"/>
              <a:t>Mayo, Edith and Denise, Meringolo. First Ladies: Political Role and Public Image. Washington: Smithsonian Institute, 1994.</a:t>
            </a:r>
            <a:r>
              <a:rPr lang="en-US" sz="2200" dirty="0"/>
              <a:t> At the end of the third paragraph is a superscript 1, place the insertion point by the superscript and a screen tip appears displaying the footnote text.</a:t>
            </a:r>
          </a:p>
          <a:p>
            <a:pPr marL="457200" indent="-457200">
              <a:spcBef>
                <a:spcPts val="250"/>
              </a:spcBef>
              <a:buFont typeface="+mj-lt"/>
              <a:buAutoNum type="arabicPeriod" startAt="4"/>
            </a:pPr>
            <a:r>
              <a:rPr lang="en-US" sz="2200" dirty="0" smtClean="0"/>
              <a:t>On </a:t>
            </a:r>
            <a:r>
              <a:rPr lang="en-US" sz="2200" dirty="0"/>
              <a:t>page 1, fourth paragraph, place the insertion point at the end of the second sentence (before Anthony). In the </a:t>
            </a:r>
            <a:r>
              <a:rPr lang="en-US" sz="2200" i="1" dirty="0"/>
              <a:t>Footnotes</a:t>
            </a:r>
            <a:r>
              <a:rPr lang="en-US" sz="2200" dirty="0"/>
              <a:t> group, click the </a:t>
            </a:r>
            <a:r>
              <a:rPr lang="en-US" sz="2200" b="1" dirty="0"/>
              <a:t>Insert</a:t>
            </a:r>
            <a:r>
              <a:rPr lang="en-US" sz="2200" dirty="0"/>
              <a:t> </a:t>
            </a:r>
            <a:r>
              <a:rPr lang="en-US" sz="2200" b="1" dirty="0"/>
              <a:t>Footnote</a:t>
            </a:r>
            <a:r>
              <a:rPr lang="en-US" sz="2200" dirty="0"/>
              <a:t> button. A superscript 2 is placed after the punctuation.</a:t>
            </a:r>
          </a:p>
          <a:p>
            <a:pPr marL="457200" indent="-457200">
              <a:spcBef>
                <a:spcPts val="250"/>
              </a:spcBef>
              <a:buFont typeface="+mj-lt"/>
              <a:buAutoNum type="arabicPeriod" startAt="4"/>
            </a:pPr>
            <a:r>
              <a:rPr lang="en-US" sz="2200" dirty="0" smtClean="0"/>
              <a:t>At </a:t>
            </a:r>
            <a:r>
              <a:rPr lang="en-US" sz="2200" dirty="0"/>
              <a:t>the bottom of the </a:t>
            </a:r>
            <a:r>
              <a:rPr lang="en-US" sz="2200" dirty="0" smtClean="0"/>
              <a:t>document </a:t>
            </a:r>
            <a:r>
              <a:rPr lang="en-US" sz="2200" dirty="0"/>
              <a:t>page, key </a:t>
            </a:r>
            <a:r>
              <a:rPr lang="en-US" sz="2200" b="1" dirty="0" smtClean="0"/>
              <a:t>Anthony</a:t>
            </a:r>
            <a:r>
              <a:rPr lang="en-US" sz="2200" b="1" dirty="0"/>
              <a:t>, Carl </a:t>
            </a:r>
            <a:r>
              <a:rPr lang="en-US" sz="2200" b="1" dirty="0" smtClean="0"/>
              <a:t>Sferrazza</a:t>
            </a:r>
            <a:r>
              <a:rPr lang="en-US" sz="2200" b="1" dirty="0"/>
              <a:t>. American’s </a:t>
            </a:r>
            <a:r>
              <a:rPr lang="en-US" sz="2200" b="1" dirty="0" smtClean="0"/>
              <a:t>First </a:t>
            </a:r>
            <a:r>
              <a:rPr lang="en-US" sz="2200" b="1" dirty="0"/>
              <a:t>Families: An </a:t>
            </a:r>
            <a:r>
              <a:rPr lang="en-US" sz="2200" b="1" dirty="0" smtClean="0"/>
              <a:t>Inside </a:t>
            </a:r>
            <a:r>
              <a:rPr lang="en-US" sz="2200" b="1" dirty="0"/>
              <a:t>View of 200 </a:t>
            </a:r>
            <a:r>
              <a:rPr lang="en-US" sz="2200" b="1" dirty="0" smtClean="0"/>
              <a:t>Years </a:t>
            </a:r>
            <a:r>
              <a:rPr lang="en-US" sz="2200" b="1" dirty="0"/>
              <a:t>of Private Life in the White House. New York: Simon &amp; Schuster, Inc., 2000</a:t>
            </a:r>
            <a:r>
              <a:rPr lang="en-US" sz="2200" dirty="0"/>
              <a:t>. The bottom of page one should resemble </a:t>
            </a:r>
            <a:r>
              <a:rPr lang="en-US" sz="2200" dirty="0" smtClean="0"/>
              <a:t>the one shown on the next slide.</a:t>
            </a:r>
            <a:endParaRPr lang="en-US" sz="2200" dirty="0"/>
          </a:p>
        </p:txBody>
      </p:sp>
    </p:spTree>
    <p:extLst>
      <p:ext uri="{BB962C8B-B14F-4D97-AF65-F5344CB8AC3E}">
        <p14:creationId xmlns:p14="http://schemas.microsoft.com/office/powerpoint/2010/main" val="2723506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Create Footnotes and Endnotes</a:t>
            </a:r>
            <a:endParaRPr lang="en-US" dirty="0" smtClean="0">
              <a:ea typeface="+mj-ea"/>
              <a:cs typeface="+mj-cs"/>
            </a:endParaRPr>
          </a:p>
        </p:txBody>
      </p:sp>
      <p:sp>
        <p:nvSpPr>
          <p:cNvPr id="21506" name="Rectangle 3"/>
          <p:cNvSpPr>
            <a:spLocks noGrp="1" noChangeArrowheads="1"/>
          </p:cNvSpPr>
          <p:nvPr>
            <p:ph type="body" idx="1"/>
          </p:nvPr>
        </p:nvSpPr>
        <p:spPr>
          <a:xfrm>
            <a:off x="457200" y="3501008"/>
            <a:ext cx="8229600" cy="2975992"/>
          </a:xfrm>
        </p:spPr>
        <p:txBody>
          <a:bodyPr/>
          <a:lstStyle/>
          <a:p>
            <a:pPr marL="457200" indent="-457200">
              <a:buFont typeface="+mj-lt"/>
              <a:buAutoNum type="arabicPeriod" startAt="7"/>
            </a:pPr>
            <a:r>
              <a:rPr lang="en-US" sz="2000" dirty="0" smtClean="0"/>
              <a:t>On </a:t>
            </a:r>
            <a:r>
              <a:rPr lang="en-US" sz="2000" dirty="0"/>
              <a:t>page 2, fifth paragraph, end of third sentence. In the </a:t>
            </a:r>
            <a:r>
              <a:rPr lang="en-US" sz="2000" i="1" dirty="0"/>
              <a:t>Footnotes</a:t>
            </a:r>
            <a:r>
              <a:rPr lang="en-US" sz="2000" dirty="0"/>
              <a:t> group, click the </a:t>
            </a:r>
            <a:r>
              <a:rPr lang="en-US" sz="2000" b="1" dirty="0"/>
              <a:t>Insert Footnote</a:t>
            </a:r>
            <a:r>
              <a:rPr lang="en-US" sz="2000" dirty="0"/>
              <a:t> button. A superscript 3 is placed after the punctuation.</a:t>
            </a:r>
          </a:p>
          <a:p>
            <a:pPr marL="457200" indent="-457200">
              <a:buFont typeface="+mj-lt"/>
              <a:buAutoNum type="arabicPeriod" startAt="7"/>
            </a:pPr>
            <a:r>
              <a:rPr lang="en-US" sz="2000" dirty="0" smtClean="0"/>
              <a:t>At </a:t>
            </a:r>
            <a:r>
              <a:rPr lang="en-US" sz="2000" dirty="0"/>
              <a:t>the bottom of the document page, key </a:t>
            </a:r>
            <a:r>
              <a:rPr lang="en-US" sz="2000" b="1" dirty="0"/>
              <a:t>Gutin, Mayra G. The President’s Partner: The First Lady in the Twentieth Century. Westport: Greenwood Press, 1989</a:t>
            </a:r>
            <a:r>
              <a:rPr lang="en-US" sz="2000" dirty="0"/>
              <a:t>.</a:t>
            </a:r>
          </a:p>
          <a:p>
            <a:pPr marL="457200" indent="-457200">
              <a:buFont typeface="+mj-lt"/>
              <a:buAutoNum type="arabicPeriod" startAt="7"/>
            </a:pPr>
            <a:r>
              <a:rPr lang="en-US" sz="2000" b="1" dirty="0" smtClean="0"/>
              <a:t>SAVE</a:t>
            </a:r>
            <a:r>
              <a:rPr lang="en-US" sz="2000" dirty="0" smtClean="0"/>
              <a:t> </a:t>
            </a:r>
            <a:r>
              <a:rPr lang="en-US" sz="2000" dirty="0"/>
              <a:t>the document as </a:t>
            </a:r>
            <a:r>
              <a:rPr lang="en-US" sz="2000" b="1" i="1" dirty="0"/>
              <a:t>firstladies_footnotes</a:t>
            </a:r>
            <a:r>
              <a:rPr lang="en-US" sz="2000" dirty="0"/>
              <a:t> in your USB flash drive in the lesson folder.</a:t>
            </a:r>
          </a:p>
          <a:p>
            <a:r>
              <a:rPr lang="en-US" sz="2000" b="1" dirty="0"/>
              <a:t>LEAVE</a:t>
            </a:r>
            <a:r>
              <a:rPr lang="en-US" sz="2000" dirty="0"/>
              <a:t> the document open to use in the next exercise.</a:t>
            </a:r>
          </a:p>
          <a:p>
            <a:endParaRPr lang="en-US" sz="2400" dirty="0"/>
          </a:p>
          <a:p>
            <a:endParaRPr lang="en-US" sz="2400" dirty="0"/>
          </a:p>
          <a:p>
            <a:endParaRPr lang="en-US" sz="2400" dirty="0"/>
          </a:p>
        </p:txBody>
      </p:sp>
      <p:pic>
        <p:nvPicPr>
          <p:cNvPr id="4" name="Picture 3" descr="10.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2320" y="1628800"/>
            <a:ext cx="4845616" cy="1919429"/>
          </a:xfrm>
          <a:prstGeom prst="rect">
            <a:avLst/>
          </a:prstGeom>
        </p:spPr>
      </p:pic>
    </p:spTree>
    <p:extLst>
      <p:ext uri="{BB962C8B-B14F-4D97-AF65-F5344CB8AC3E}">
        <p14:creationId xmlns:p14="http://schemas.microsoft.com/office/powerpoint/2010/main" val="197108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Formatting Footnotes and Endnotes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According </a:t>
            </a:r>
            <a:r>
              <a:rPr lang="en-US" sz="2400" dirty="0"/>
              <a:t>to the Modern Language Association (MLA), a bottom of the page footnote in MLA Style is single spaced with a hanging indent and double spacing between each footnote, while an endnote is double spaced with no hanging indent. </a:t>
            </a:r>
            <a:endParaRPr lang="en-US" sz="2400" dirty="0" smtClean="0"/>
          </a:p>
          <a:p>
            <a:r>
              <a:rPr lang="en-US" sz="2400" dirty="0" smtClean="0"/>
              <a:t>The </a:t>
            </a:r>
            <a:r>
              <a:rPr lang="en-US" sz="2400" dirty="0"/>
              <a:t>dialog box contains additional options to change the numbering format and location for both footnotes and endnotes. </a:t>
            </a:r>
          </a:p>
          <a:p>
            <a:r>
              <a:rPr lang="en-US" sz="2400" dirty="0" smtClean="0"/>
              <a:t>In </a:t>
            </a:r>
            <a:r>
              <a:rPr lang="en-US" sz="2400" dirty="0"/>
              <a:t>this lesson, you learn to format a footnote and endnote</a:t>
            </a:r>
            <a:r>
              <a:rPr lang="en-US" sz="2400" dirty="0" smtClean="0"/>
              <a:t>.</a:t>
            </a:r>
            <a:endParaRPr lang="en-US" sz="2400" dirty="0"/>
          </a:p>
        </p:txBody>
      </p:sp>
    </p:spTree>
    <p:extLst>
      <p:ext uri="{BB962C8B-B14F-4D97-AF65-F5344CB8AC3E}">
        <p14:creationId xmlns:p14="http://schemas.microsoft.com/office/powerpoint/2010/main" val="1481870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Format Footnotes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open from the previous exercise.</a:t>
            </a:r>
          </a:p>
          <a:p>
            <a:pPr marL="457200" indent="-457200">
              <a:buFont typeface="+mj-lt"/>
              <a:buAutoNum type="arabicPeriod"/>
            </a:pPr>
            <a:r>
              <a:rPr lang="en-US" sz="2400" dirty="0" smtClean="0"/>
              <a:t>Press </a:t>
            </a:r>
            <a:r>
              <a:rPr lang="en-US" sz="2400" dirty="0"/>
              <a:t>and hold the </a:t>
            </a:r>
            <a:r>
              <a:rPr lang="en-US" sz="2400" b="1" dirty="0"/>
              <a:t>left mouse button</a:t>
            </a:r>
            <a:r>
              <a:rPr lang="en-US" sz="2400" dirty="0"/>
              <a:t> to select the first footnote beginning with </a:t>
            </a:r>
            <a:r>
              <a:rPr lang="en-US" sz="2400" i="1" dirty="0"/>
              <a:t>Mayo . . . 1994.</a:t>
            </a:r>
            <a:endParaRPr lang="en-US" sz="2400" dirty="0"/>
          </a:p>
          <a:p>
            <a:pPr marL="457200" indent="-457200">
              <a:buFont typeface="+mj-lt"/>
              <a:buAutoNum type="arabicPeriod"/>
            </a:pPr>
            <a:r>
              <a:rPr lang="en-US" sz="2400" dirty="0" smtClean="0"/>
              <a:t>On </a:t>
            </a:r>
            <a:r>
              <a:rPr lang="en-US" sz="2400" dirty="0"/>
              <a:t>the </a:t>
            </a:r>
            <a:r>
              <a:rPr lang="en-US" sz="2400" i="1" dirty="0"/>
              <a:t>Home</a:t>
            </a:r>
            <a:r>
              <a:rPr lang="en-US" sz="2400" dirty="0"/>
              <a:t> tab, in the </a:t>
            </a:r>
            <a:r>
              <a:rPr lang="en-US" sz="2400" i="1" dirty="0"/>
              <a:t>Paragraph</a:t>
            </a:r>
            <a:r>
              <a:rPr lang="en-US" sz="2400" dirty="0"/>
              <a:t> group, launch the </a:t>
            </a:r>
            <a:r>
              <a:rPr lang="en-US" sz="2400" b="1" dirty="0"/>
              <a:t>Paragraph</a:t>
            </a:r>
            <a:r>
              <a:rPr lang="en-US" sz="2400" dirty="0"/>
              <a:t> dialog box and change the indent to a </a:t>
            </a:r>
            <a:r>
              <a:rPr lang="en-US" sz="2400" b="1" dirty="0"/>
              <a:t>hanging</a:t>
            </a:r>
            <a:r>
              <a:rPr lang="en-US" sz="2400" dirty="0"/>
              <a:t> </a:t>
            </a:r>
            <a:r>
              <a:rPr lang="en-US" sz="2400" b="1" dirty="0"/>
              <a:t>indent</a:t>
            </a:r>
            <a:r>
              <a:rPr lang="en-US" sz="2400" dirty="0"/>
              <a:t> and spacing after to </a:t>
            </a:r>
            <a:r>
              <a:rPr lang="en-US" sz="2400" b="1" dirty="0"/>
              <a:t>12</a:t>
            </a:r>
            <a:r>
              <a:rPr lang="en-US" sz="2400" dirty="0"/>
              <a:t>. Click </a:t>
            </a:r>
            <a:r>
              <a:rPr lang="en-US" sz="2400" b="1" dirty="0"/>
              <a:t>OK</a:t>
            </a:r>
            <a:r>
              <a:rPr lang="en-US" sz="2400" dirty="0"/>
              <a:t>.</a:t>
            </a:r>
          </a:p>
          <a:p>
            <a:pPr marL="457200" indent="-457200">
              <a:buFont typeface="+mj-lt"/>
              <a:buAutoNum type="arabicPeriod"/>
            </a:pPr>
            <a:r>
              <a:rPr lang="en-US" sz="2400" dirty="0" smtClean="0"/>
              <a:t>Press </a:t>
            </a:r>
            <a:r>
              <a:rPr lang="en-US" sz="2400" dirty="0"/>
              <a:t>and hold the </a:t>
            </a:r>
            <a:r>
              <a:rPr lang="en-US" sz="2400" b="1" dirty="0"/>
              <a:t>left mouse button</a:t>
            </a:r>
            <a:r>
              <a:rPr lang="en-US" sz="2400" dirty="0"/>
              <a:t> to select the second footnote and repeat step 2 to create a hanging indent.</a:t>
            </a:r>
          </a:p>
          <a:p>
            <a:pPr marL="457200" indent="-457200">
              <a:buFont typeface="+mj-lt"/>
              <a:buAutoNum type="arabicPeriod"/>
            </a:pPr>
            <a:r>
              <a:rPr lang="en-US" sz="2400" dirty="0" smtClean="0"/>
              <a:t>For </a:t>
            </a:r>
            <a:r>
              <a:rPr lang="en-US" sz="2400" dirty="0"/>
              <a:t>footnote number 3, repeat steps 1 to select and 2 to create a hanging indent. The footnotes have been formatted with a hanging indent and spaced appropriately</a:t>
            </a:r>
            <a:r>
              <a:rPr lang="en-US" sz="2400" dirty="0" smtClean="0"/>
              <a:t>.</a:t>
            </a:r>
            <a:endParaRPr lang="en-US" sz="2400" dirty="0"/>
          </a:p>
        </p:txBody>
      </p:sp>
    </p:spTree>
    <p:extLst>
      <p:ext uri="{BB962C8B-B14F-4D97-AF65-F5344CB8AC3E}">
        <p14:creationId xmlns:p14="http://schemas.microsoft.com/office/powerpoint/2010/main" val="463965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Footnotes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200" dirty="0" smtClean="0"/>
              <a:t>Place </a:t>
            </a:r>
            <a:r>
              <a:rPr lang="en-US" sz="2200" dirty="0"/>
              <a:t>your insertion </a:t>
            </a:r>
            <a:r>
              <a:rPr lang="en-US" sz="2200" dirty="0" smtClean="0"/>
              <a:t/>
            </a:r>
            <a:br>
              <a:rPr lang="en-US" sz="2200" dirty="0" smtClean="0"/>
            </a:br>
            <a:r>
              <a:rPr lang="en-US" sz="2200" dirty="0" smtClean="0"/>
              <a:t>point </a:t>
            </a:r>
            <a:r>
              <a:rPr lang="en-US" sz="2200" dirty="0"/>
              <a:t>after the </a:t>
            </a:r>
            <a:r>
              <a:rPr lang="en-US" sz="2200" dirty="0" smtClean="0"/>
              <a:t>super-</a:t>
            </a:r>
            <a:br>
              <a:rPr lang="en-US" sz="2200" dirty="0" smtClean="0"/>
            </a:br>
            <a:r>
              <a:rPr lang="en-US" sz="2200" dirty="0" smtClean="0"/>
              <a:t>script </a:t>
            </a:r>
            <a:r>
              <a:rPr lang="en-US" sz="2200" dirty="0"/>
              <a:t>1 at the bottom </a:t>
            </a:r>
            <a:r>
              <a:rPr lang="en-US" sz="2200" dirty="0" smtClean="0"/>
              <a:t/>
            </a:r>
            <a:br>
              <a:rPr lang="en-US" sz="2200" dirty="0" smtClean="0"/>
            </a:br>
            <a:r>
              <a:rPr lang="en-US" sz="2200" dirty="0" smtClean="0"/>
              <a:t>of </a:t>
            </a:r>
            <a:r>
              <a:rPr lang="en-US" sz="2200" dirty="0"/>
              <a:t>the document on </a:t>
            </a:r>
            <a:r>
              <a:rPr lang="en-US" sz="2200" dirty="0" smtClean="0"/>
              <a:t/>
            </a:r>
            <a:br>
              <a:rPr lang="en-US" sz="2200" dirty="0" smtClean="0"/>
            </a:br>
            <a:r>
              <a:rPr lang="en-US" sz="2200" dirty="0" smtClean="0"/>
              <a:t>page </a:t>
            </a:r>
            <a:r>
              <a:rPr lang="en-US" sz="2200" dirty="0"/>
              <a:t>one. On the </a:t>
            </a:r>
            <a:r>
              <a:rPr lang="en-US" sz="2200" dirty="0" smtClean="0"/>
              <a:t/>
            </a:r>
            <a:br>
              <a:rPr lang="en-US" sz="2200" dirty="0" smtClean="0"/>
            </a:br>
            <a:r>
              <a:rPr lang="en-US" sz="2200" b="1" dirty="0" smtClean="0"/>
              <a:t>References</a:t>
            </a:r>
            <a:r>
              <a:rPr lang="en-US" sz="2200" dirty="0" smtClean="0"/>
              <a:t> </a:t>
            </a:r>
            <a:r>
              <a:rPr lang="en-US" sz="2200" dirty="0"/>
              <a:t>tab in the </a:t>
            </a:r>
            <a:r>
              <a:rPr lang="en-US" sz="2200" dirty="0" smtClean="0"/>
              <a:t/>
            </a:r>
            <a:br>
              <a:rPr lang="en-US" sz="2200" dirty="0" smtClean="0"/>
            </a:br>
            <a:r>
              <a:rPr lang="en-US" sz="2200" i="1" dirty="0" smtClean="0"/>
              <a:t>Footnotes</a:t>
            </a:r>
            <a:r>
              <a:rPr lang="en-US" sz="2200" dirty="0" smtClean="0"/>
              <a:t> </a:t>
            </a:r>
            <a:r>
              <a:rPr lang="en-US" sz="2200" dirty="0"/>
              <a:t>group click </a:t>
            </a:r>
            <a:r>
              <a:rPr lang="en-US" sz="2200" dirty="0" smtClean="0"/>
              <a:t/>
            </a:r>
            <a:br>
              <a:rPr lang="en-US" sz="2200" dirty="0" smtClean="0"/>
            </a:br>
            <a:r>
              <a:rPr lang="en-US" sz="2200" dirty="0" smtClean="0"/>
              <a:t>the </a:t>
            </a:r>
            <a:r>
              <a:rPr lang="en-US" sz="2200" b="1" dirty="0"/>
              <a:t>arrow</a:t>
            </a:r>
            <a:r>
              <a:rPr lang="en-US" sz="2200" dirty="0"/>
              <a:t> to launch </a:t>
            </a:r>
            <a:r>
              <a:rPr lang="en-US" sz="2200" dirty="0" smtClean="0"/>
              <a:t/>
            </a:r>
            <a:br>
              <a:rPr lang="en-US" sz="2200" dirty="0" smtClean="0"/>
            </a:br>
            <a:r>
              <a:rPr lang="en-US" sz="2200" dirty="0" smtClean="0"/>
              <a:t>the </a:t>
            </a:r>
            <a:r>
              <a:rPr lang="en-US" sz="2200" b="1" dirty="0"/>
              <a:t>Footnote and </a:t>
            </a:r>
            <a:r>
              <a:rPr lang="en-US" sz="2200" b="1" dirty="0" smtClean="0"/>
              <a:t/>
            </a:r>
            <a:br>
              <a:rPr lang="en-US" sz="2200" b="1" dirty="0" smtClean="0"/>
            </a:br>
            <a:r>
              <a:rPr lang="en-US" sz="2200" b="1" dirty="0" smtClean="0"/>
              <a:t>Endnote</a:t>
            </a:r>
            <a:r>
              <a:rPr lang="en-US" sz="2200" dirty="0" smtClean="0"/>
              <a:t> </a:t>
            </a:r>
            <a:r>
              <a:rPr lang="en-US" sz="2200" dirty="0"/>
              <a:t>dialog box. </a:t>
            </a:r>
            <a:r>
              <a:rPr lang="en-US" sz="2200" dirty="0" smtClean="0"/>
              <a:t/>
            </a:r>
            <a:br>
              <a:rPr lang="en-US" sz="2200" dirty="0" smtClean="0"/>
            </a:br>
            <a:r>
              <a:rPr lang="en-US" sz="2200" dirty="0" smtClean="0"/>
              <a:t>The </a:t>
            </a:r>
            <a:r>
              <a:rPr lang="en-US" sz="2200" i="1" dirty="0"/>
              <a:t>Footnote and Endnote</a:t>
            </a:r>
            <a:r>
              <a:rPr lang="en-US" sz="2200" dirty="0"/>
              <a:t> dialog box opens. In the </a:t>
            </a:r>
            <a:r>
              <a:rPr lang="en-US" sz="2200" i="1" dirty="0"/>
              <a:t>Format</a:t>
            </a:r>
            <a:r>
              <a:rPr lang="en-US" sz="2200" dirty="0"/>
              <a:t> section by the </a:t>
            </a:r>
            <a:r>
              <a:rPr lang="en-US" sz="2200" i="1" dirty="0"/>
              <a:t>Number Format</a:t>
            </a:r>
            <a:r>
              <a:rPr lang="en-US" sz="2200" dirty="0"/>
              <a:t> click the </a:t>
            </a:r>
            <a:r>
              <a:rPr lang="en-US" sz="2200" b="1" dirty="0"/>
              <a:t>drop-down arrow</a:t>
            </a:r>
            <a:r>
              <a:rPr lang="en-US" sz="2200" dirty="0"/>
              <a:t> and select the uppercase Roman numerals as shown </a:t>
            </a:r>
            <a:r>
              <a:rPr lang="en-US" sz="2200" dirty="0" smtClean="0"/>
              <a:t>above. </a:t>
            </a:r>
            <a:r>
              <a:rPr lang="en-US" sz="2200" dirty="0"/>
              <a:t>Click </a:t>
            </a:r>
            <a:r>
              <a:rPr lang="en-US" sz="2200" b="1" dirty="0"/>
              <a:t>Apply</a:t>
            </a:r>
            <a:r>
              <a:rPr lang="en-US" sz="2200" dirty="0"/>
              <a:t>. Notice the numbering format has changed</a:t>
            </a:r>
            <a:r>
              <a:rPr lang="en-US" sz="2200" dirty="0" smtClean="0"/>
              <a:t>.</a:t>
            </a:r>
            <a:endParaRPr lang="en-US" sz="2200" dirty="0"/>
          </a:p>
        </p:txBody>
      </p:sp>
      <p:pic>
        <p:nvPicPr>
          <p:cNvPr id="2" name="Picture 1" descr="10.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1578001"/>
            <a:ext cx="4758736" cy="3369920"/>
          </a:xfrm>
          <a:prstGeom prst="rect">
            <a:avLst/>
          </a:prstGeom>
        </p:spPr>
      </p:pic>
    </p:spTree>
    <p:extLst>
      <p:ext uri="{BB962C8B-B14F-4D97-AF65-F5344CB8AC3E}">
        <p14:creationId xmlns:p14="http://schemas.microsoft.com/office/powerpoint/2010/main" val="53032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Footnotes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6"/>
            </a:pPr>
            <a:r>
              <a:rPr lang="en-US" sz="2400" dirty="0" smtClean="0"/>
              <a:t>In </a:t>
            </a:r>
            <a:r>
              <a:rPr lang="en-US" sz="2400" dirty="0"/>
              <a:t>the third paragraph, place your insertion point before the first footnote superscript on page one, press and hold the </a:t>
            </a:r>
            <a:r>
              <a:rPr lang="en-US" sz="2400" b="1" dirty="0"/>
              <a:t>left mouse button</a:t>
            </a:r>
            <a:r>
              <a:rPr lang="en-US" sz="2400" dirty="0"/>
              <a:t> to select the footnote. Launch the </a:t>
            </a:r>
            <a:r>
              <a:rPr lang="en-US" sz="2400" b="1" dirty="0"/>
              <a:t>Footnote and Endnote</a:t>
            </a:r>
            <a:r>
              <a:rPr lang="en-US" sz="2400" dirty="0"/>
              <a:t> dialog box. The </a:t>
            </a:r>
            <a:r>
              <a:rPr lang="en-US" sz="2400" i="1" dirty="0"/>
              <a:t>Footnote and Endnote</a:t>
            </a:r>
            <a:r>
              <a:rPr lang="en-US" sz="2400" dirty="0"/>
              <a:t> dialog box opens. In the </a:t>
            </a:r>
            <a:r>
              <a:rPr lang="en-US" sz="2400" i="1" dirty="0"/>
              <a:t>Location</a:t>
            </a:r>
            <a:r>
              <a:rPr lang="en-US" sz="2400" dirty="0"/>
              <a:t> section, by </a:t>
            </a:r>
            <a:r>
              <a:rPr lang="en-US" sz="2400" i="1" dirty="0"/>
              <a:t>Footnotes</a:t>
            </a:r>
            <a:r>
              <a:rPr lang="en-US" sz="2400" dirty="0"/>
              <a:t>, click the </a:t>
            </a:r>
            <a:r>
              <a:rPr lang="en-US" sz="2400" b="1" dirty="0"/>
              <a:t>drop-down arrow</a:t>
            </a:r>
            <a:r>
              <a:rPr lang="en-US" sz="2400" dirty="0"/>
              <a:t> and select </a:t>
            </a:r>
            <a:r>
              <a:rPr lang="en-US" sz="2400" b="1" dirty="0"/>
              <a:t>Below text</a:t>
            </a:r>
            <a:r>
              <a:rPr lang="en-US" sz="2400" dirty="0"/>
              <a:t>. Click </a:t>
            </a:r>
            <a:r>
              <a:rPr lang="en-US" sz="2400" b="1" dirty="0"/>
              <a:t>Apply</a:t>
            </a:r>
            <a:r>
              <a:rPr lang="en-US" sz="2400" dirty="0"/>
              <a:t>. The first footnote is moved below the third paragraph with a continuous section break.</a:t>
            </a:r>
          </a:p>
          <a:p>
            <a:pPr marL="457200" indent="-457200">
              <a:buFont typeface="+mj-lt"/>
              <a:buAutoNum type="arabicPeriod" startAt="6"/>
            </a:pPr>
            <a:r>
              <a:rPr lang="en-US" sz="2400" dirty="0" smtClean="0"/>
              <a:t>Repeat </a:t>
            </a:r>
            <a:r>
              <a:rPr lang="en-US" sz="2400" dirty="0"/>
              <a:t>the same steps for the second and third footnote to place them below text.</a:t>
            </a:r>
          </a:p>
          <a:p>
            <a:pPr marL="457200" indent="-457200">
              <a:buFont typeface="+mj-lt"/>
              <a:buAutoNum type="arabicPeriod" startAt="6"/>
            </a:pPr>
            <a:r>
              <a:rPr lang="en-US" sz="2400" b="1" dirty="0" smtClean="0"/>
              <a:t>SAVE</a:t>
            </a:r>
            <a:r>
              <a:rPr lang="en-US" sz="2400" dirty="0" smtClean="0"/>
              <a:t> </a:t>
            </a:r>
            <a:r>
              <a:rPr lang="en-US" sz="2400" dirty="0"/>
              <a:t>the document as </a:t>
            </a:r>
            <a:r>
              <a:rPr lang="en-US" sz="2400" b="1" i="1" dirty="0"/>
              <a:t>firstladies_footnotes1</a:t>
            </a:r>
            <a:r>
              <a:rPr lang="en-US" sz="2400" dirty="0"/>
              <a:t> in your USB flash drive in the lesson folder.</a:t>
            </a:r>
          </a:p>
          <a:p>
            <a:endParaRPr lang="en-US" sz="2400" dirty="0"/>
          </a:p>
          <a:p>
            <a:endParaRPr lang="en-US" sz="2400" dirty="0"/>
          </a:p>
        </p:txBody>
      </p:sp>
    </p:spTree>
    <p:extLst>
      <p:ext uri="{BB962C8B-B14F-4D97-AF65-F5344CB8AC3E}">
        <p14:creationId xmlns:p14="http://schemas.microsoft.com/office/powerpoint/2010/main" val="817732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Footnotes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9"/>
            </a:pPr>
            <a:r>
              <a:rPr lang="en-US" sz="2400" dirty="0"/>
              <a:t>Place the insertion point behind the second footnote on the fourth paragraph end of second sentence. </a:t>
            </a:r>
            <a:r>
              <a:rPr lang="en-US" sz="2400" b="1" dirty="0"/>
              <a:t>Delete</a:t>
            </a:r>
            <a:r>
              <a:rPr lang="en-US" sz="2400" dirty="0"/>
              <a:t> the footnote. Notice the footnote number 3 is now 2. Footnotes are automatically renumbered and rearranged when one is deleted. Click </a:t>
            </a:r>
            <a:r>
              <a:rPr lang="en-US" sz="2400" b="1" dirty="0" smtClean="0"/>
              <a:t>Undo</a:t>
            </a:r>
            <a:r>
              <a:rPr lang="en-US" sz="2400" dirty="0" smtClean="0"/>
              <a:t>       .</a:t>
            </a:r>
            <a:endParaRPr lang="en-US" sz="2400" dirty="0"/>
          </a:p>
          <a:p>
            <a:pPr marL="457200" indent="-457200">
              <a:buFont typeface="+mj-lt"/>
              <a:buAutoNum type="arabicPeriod" startAt="9"/>
            </a:pPr>
            <a:r>
              <a:rPr lang="en-US" sz="2400" b="1" dirty="0" smtClean="0"/>
              <a:t> SAVE</a:t>
            </a:r>
            <a:r>
              <a:rPr lang="en-US" sz="2400" dirty="0" smtClean="0"/>
              <a:t> </a:t>
            </a:r>
            <a:r>
              <a:rPr lang="en-US" sz="2400" dirty="0"/>
              <a:t>the document in your USB flash drive in the lesson folder.</a:t>
            </a:r>
          </a:p>
          <a:p>
            <a:r>
              <a:rPr lang="en-US" sz="2400" b="1" dirty="0"/>
              <a:t>LEAVE</a:t>
            </a:r>
            <a:r>
              <a:rPr lang="en-US" sz="2400" dirty="0"/>
              <a:t> the document open to use in the next exercise.</a:t>
            </a:r>
          </a:p>
          <a:p>
            <a:endParaRPr lang="en-US" sz="2400" dirty="0"/>
          </a:p>
          <a:p>
            <a:endParaRPr lang="en-US" sz="2400" dirty="0"/>
          </a:p>
          <a:p>
            <a:endParaRPr lang="en-US" sz="2400" dirty="0"/>
          </a:p>
        </p:txBody>
      </p:sp>
      <p:pic>
        <p:nvPicPr>
          <p:cNvPr id="2" name="Picture 1" descr="und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0382" y="3140968"/>
            <a:ext cx="379730" cy="315095"/>
          </a:xfrm>
          <a:prstGeom prst="rect">
            <a:avLst/>
          </a:prstGeom>
        </p:spPr>
      </p:pic>
    </p:spTree>
    <p:extLst>
      <p:ext uri="{BB962C8B-B14F-4D97-AF65-F5344CB8AC3E}">
        <p14:creationId xmlns:p14="http://schemas.microsoft.com/office/powerpoint/2010/main" val="70135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Converting Footnotes and Endnotes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It </a:t>
            </a:r>
            <a:r>
              <a:rPr lang="en-US" sz="2400" dirty="0"/>
              <a:t>is easy to convert from a footnote to an endnote. </a:t>
            </a:r>
            <a:endParaRPr lang="en-US" sz="2400" dirty="0" smtClean="0"/>
          </a:p>
          <a:p>
            <a:r>
              <a:rPr lang="en-US" sz="2400" dirty="0" smtClean="0"/>
              <a:t>The </a:t>
            </a:r>
            <a:r>
              <a:rPr lang="en-US" sz="2400" dirty="0"/>
              <a:t>process is the same for both types of notes. </a:t>
            </a:r>
            <a:endParaRPr lang="en-US" sz="2400" dirty="0" smtClean="0"/>
          </a:p>
          <a:p>
            <a:r>
              <a:rPr lang="en-US" sz="2400" dirty="0" smtClean="0"/>
              <a:t>In the following exercise, </a:t>
            </a:r>
            <a:r>
              <a:rPr lang="en-US" sz="2400" dirty="0"/>
              <a:t>you learn to convert from footnotes to endnotes and to format the endnote</a:t>
            </a:r>
            <a:r>
              <a:rPr lang="en-US" sz="2400" dirty="0" smtClean="0"/>
              <a:t>.</a:t>
            </a:r>
            <a:endParaRPr lang="en-US" sz="2400" dirty="0"/>
          </a:p>
        </p:txBody>
      </p:sp>
    </p:spTree>
    <p:extLst>
      <p:ext uri="{BB962C8B-B14F-4D97-AF65-F5344CB8AC3E}">
        <p14:creationId xmlns:p14="http://schemas.microsoft.com/office/powerpoint/2010/main" val="2307966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Convert Footnotes and Endnotes</a:t>
            </a:r>
          </a:p>
        </p:txBody>
      </p:sp>
      <p:sp>
        <p:nvSpPr>
          <p:cNvPr id="21506" name="Rectangle 3"/>
          <p:cNvSpPr>
            <a:spLocks noGrp="1" noChangeArrowheads="1"/>
          </p:cNvSpPr>
          <p:nvPr>
            <p:ph type="body" idx="1"/>
          </p:nvPr>
        </p:nvSpPr>
        <p:spPr>
          <a:xfrm>
            <a:off x="457200" y="1600200"/>
            <a:ext cx="8229600" cy="4876800"/>
          </a:xfrm>
        </p:spPr>
        <p:txBody>
          <a:bodyPr/>
          <a:lstStyle/>
          <a:p>
            <a:r>
              <a:rPr lang="en-US" sz="2000" b="1" dirty="0"/>
              <a:t>OPEN</a:t>
            </a:r>
            <a:r>
              <a:rPr lang="en-US" sz="2000" dirty="0"/>
              <a:t> the </a:t>
            </a:r>
            <a:r>
              <a:rPr lang="en-US" sz="2000" b="1" i="1" dirty="0"/>
              <a:t>firstladies_footnotes</a:t>
            </a:r>
            <a:r>
              <a:rPr lang="en-US" sz="2000" dirty="0"/>
              <a:t> document completed </a:t>
            </a:r>
            <a:r>
              <a:rPr lang="en-US" sz="2000" dirty="0" smtClean="0"/>
              <a:t>earlier.</a:t>
            </a:r>
            <a:endParaRPr lang="en-US" sz="2000" dirty="0"/>
          </a:p>
          <a:p>
            <a:pPr marL="457200" indent="-457200">
              <a:buFont typeface="+mj-lt"/>
              <a:buAutoNum type="arabicPeriod"/>
            </a:pPr>
            <a:r>
              <a:rPr lang="en-US" sz="2000" dirty="0" smtClean="0"/>
              <a:t>The </a:t>
            </a:r>
            <a:r>
              <a:rPr lang="en-US" sz="2000" dirty="0"/>
              <a:t>insertion point is at the beginning of the first footnote below the horizontal line.</a:t>
            </a:r>
          </a:p>
          <a:p>
            <a:pPr marL="457200" indent="-457200">
              <a:buFont typeface="+mj-lt"/>
              <a:buAutoNum type="arabicPeriod"/>
            </a:pPr>
            <a:r>
              <a:rPr lang="en-US" sz="2000" dirty="0" smtClean="0"/>
              <a:t>On </a:t>
            </a:r>
            <a:r>
              <a:rPr lang="en-US" sz="2000" dirty="0"/>
              <a:t>the </a:t>
            </a:r>
            <a:r>
              <a:rPr lang="en-US" sz="2000" i="1" dirty="0"/>
              <a:t>References</a:t>
            </a:r>
            <a:r>
              <a:rPr lang="en-US" sz="2000" dirty="0"/>
              <a:t> tab in </a:t>
            </a:r>
            <a:r>
              <a:rPr lang="en-US" sz="2000" dirty="0" smtClean="0"/>
              <a:t/>
            </a:r>
            <a:br>
              <a:rPr lang="en-US" sz="2000" dirty="0" smtClean="0"/>
            </a:br>
            <a:r>
              <a:rPr lang="en-US" sz="2000" dirty="0" smtClean="0"/>
              <a:t>the </a:t>
            </a:r>
            <a:r>
              <a:rPr lang="en-US" sz="2000" i="1" dirty="0"/>
              <a:t>Footnotes</a:t>
            </a:r>
            <a:r>
              <a:rPr lang="en-US" sz="2000" dirty="0"/>
              <a:t> group, click </a:t>
            </a:r>
            <a:r>
              <a:rPr lang="en-US" sz="2000" dirty="0" smtClean="0"/>
              <a:t/>
            </a:r>
            <a:br>
              <a:rPr lang="en-US" sz="2000" dirty="0" smtClean="0"/>
            </a:br>
            <a:r>
              <a:rPr lang="en-US" sz="2000" dirty="0" smtClean="0"/>
              <a:t>the </a:t>
            </a:r>
            <a:r>
              <a:rPr lang="en-US" sz="2000" b="1" dirty="0"/>
              <a:t>arrow</a:t>
            </a:r>
            <a:r>
              <a:rPr lang="en-US" sz="2000" dirty="0"/>
              <a:t> to launch the </a:t>
            </a:r>
            <a:r>
              <a:rPr lang="en-US" sz="2000" dirty="0" smtClean="0"/>
              <a:t/>
            </a:r>
            <a:br>
              <a:rPr lang="en-US" sz="2000" dirty="0" smtClean="0"/>
            </a:br>
            <a:r>
              <a:rPr lang="en-US" sz="2000" b="1" dirty="0" smtClean="0"/>
              <a:t>Footnote </a:t>
            </a:r>
            <a:r>
              <a:rPr lang="en-US" sz="2000" b="1" dirty="0"/>
              <a:t>and Endnote</a:t>
            </a:r>
            <a:r>
              <a:rPr lang="en-US" sz="2000" dirty="0"/>
              <a:t> </a:t>
            </a:r>
            <a:r>
              <a:rPr lang="en-US" sz="2000" dirty="0" smtClean="0"/>
              <a:t/>
            </a:r>
            <a:br>
              <a:rPr lang="en-US" sz="2000" dirty="0" smtClean="0"/>
            </a:br>
            <a:r>
              <a:rPr lang="en-US" sz="2000" dirty="0" smtClean="0"/>
              <a:t>dialog </a:t>
            </a:r>
            <a:r>
              <a:rPr lang="en-US" sz="2000" dirty="0"/>
              <a:t>box. The </a:t>
            </a:r>
            <a:r>
              <a:rPr lang="en-US" sz="2000" i="1" dirty="0"/>
              <a:t>Footnote </a:t>
            </a:r>
            <a:r>
              <a:rPr lang="en-US" sz="2000" i="1" dirty="0" smtClean="0"/>
              <a:t/>
            </a:r>
            <a:br>
              <a:rPr lang="en-US" sz="2000" i="1" dirty="0" smtClean="0"/>
            </a:br>
            <a:r>
              <a:rPr lang="en-US" sz="2000" i="1" dirty="0" smtClean="0"/>
              <a:t>and </a:t>
            </a:r>
            <a:r>
              <a:rPr lang="en-US" sz="2000" i="1" dirty="0"/>
              <a:t>Endnote</a:t>
            </a:r>
            <a:r>
              <a:rPr lang="en-US" sz="2000" dirty="0"/>
              <a:t> dialog box </a:t>
            </a:r>
            <a:r>
              <a:rPr lang="en-US" sz="2000" dirty="0" smtClean="0"/>
              <a:t/>
            </a:r>
            <a:br>
              <a:rPr lang="en-US" sz="2000" dirty="0" smtClean="0"/>
            </a:br>
            <a:r>
              <a:rPr lang="en-US" sz="2000" dirty="0" smtClean="0"/>
              <a:t>opens</a:t>
            </a:r>
            <a:r>
              <a:rPr lang="en-US" sz="2000" dirty="0"/>
              <a:t>.</a:t>
            </a:r>
          </a:p>
          <a:p>
            <a:pPr marL="457200" indent="-457200">
              <a:buFont typeface="+mj-lt"/>
              <a:buAutoNum type="arabicPeriod"/>
            </a:pPr>
            <a:r>
              <a:rPr lang="en-US" sz="2000" dirty="0" smtClean="0"/>
              <a:t>Click </a:t>
            </a:r>
            <a:r>
              <a:rPr lang="en-US" sz="2000" dirty="0"/>
              <a:t>the </a:t>
            </a:r>
            <a:r>
              <a:rPr lang="en-US" sz="2000" b="1" dirty="0"/>
              <a:t>Convert</a:t>
            </a:r>
            <a:r>
              <a:rPr lang="en-US" sz="2000" dirty="0"/>
              <a:t> button. </a:t>
            </a:r>
            <a:r>
              <a:rPr lang="en-US" sz="2000" dirty="0" smtClean="0"/>
              <a:t/>
            </a:r>
            <a:br>
              <a:rPr lang="en-US" sz="2000" dirty="0" smtClean="0"/>
            </a:br>
            <a:r>
              <a:rPr lang="en-US" sz="2000" dirty="0" smtClean="0"/>
              <a:t>The </a:t>
            </a:r>
            <a:r>
              <a:rPr lang="en-US" sz="2000" i="1" dirty="0"/>
              <a:t>Convert Notes</a:t>
            </a:r>
            <a:r>
              <a:rPr lang="en-US" sz="2000" dirty="0"/>
              <a:t> dialog </a:t>
            </a:r>
            <a:r>
              <a:rPr lang="en-US" sz="2000" dirty="0" smtClean="0"/>
              <a:t/>
            </a:r>
            <a:br>
              <a:rPr lang="en-US" sz="2000" dirty="0" smtClean="0"/>
            </a:br>
            <a:r>
              <a:rPr lang="en-US" sz="2000" dirty="0" smtClean="0"/>
              <a:t>box </a:t>
            </a:r>
            <a:r>
              <a:rPr lang="en-US" sz="2000" dirty="0"/>
              <a:t>opens. The first </a:t>
            </a:r>
            <a:r>
              <a:rPr lang="en-US" sz="2000" dirty="0" smtClean="0"/>
              <a:t>option</a:t>
            </a:r>
            <a:br>
              <a:rPr lang="en-US" sz="2000" dirty="0" smtClean="0"/>
            </a:br>
            <a:r>
              <a:rPr lang="en-US" sz="2000" dirty="0" smtClean="0"/>
              <a:t> </a:t>
            </a:r>
            <a:r>
              <a:rPr lang="en-US" sz="2000" i="1" dirty="0"/>
              <a:t>Convert all footnotes to endnotes</a:t>
            </a:r>
            <a:r>
              <a:rPr lang="en-US" sz="2000" dirty="0"/>
              <a:t> is selected as shown </a:t>
            </a:r>
            <a:r>
              <a:rPr lang="en-US" sz="2000" dirty="0" smtClean="0"/>
              <a:t>above. </a:t>
            </a:r>
            <a:r>
              <a:rPr lang="en-US" sz="2000" dirty="0"/>
              <a:t>Click </a:t>
            </a:r>
            <a:r>
              <a:rPr lang="en-US" sz="2000" b="1" dirty="0"/>
              <a:t>OK</a:t>
            </a:r>
            <a:r>
              <a:rPr lang="en-US" sz="2000" dirty="0"/>
              <a:t> to convert the notes and </a:t>
            </a:r>
            <a:r>
              <a:rPr lang="en-US" sz="2000" dirty="0" smtClean="0"/>
              <a:t>close the dialog box.</a:t>
            </a:r>
            <a:endParaRPr lang="en-US" sz="2000" b="1" i="1" dirty="0"/>
          </a:p>
        </p:txBody>
      </p:sp>
      <p:pic>
        <p:nvPicPr>
          <p:cNvPr id="2" name="Picture 1" descr="10.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2370088"/>
            <a:ext cx="4449478" cy="3398153"/>
          </a:xfrm>
          <a:prstGeom prst="rect">
            <a:avLst/>
          </a:prstGeom>
        </p:spPr>
      </p:pic>
    </p:spTree>
    <p:extLst>
      <p:ext uri="{BB962C8B-B14F-4D97-AF65-F5344CB8AC3E}">
        <p14:creationId xmlns:p14="http://schemas.microsoft.com/office/powerpoint/2010/main" val="971989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Convert Footnotes and Endnotes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4"/>
            </a:pPr>
            <a:r>
              <a:rPr lang="en-US" sz="2000" dirty="0" smtClean="0"/>
              <a:t>Click </a:t>
            </a:r>
            <a:r>
              <a:rPr lang="en-US" sz="2000" b="1" dirty="0"/>
              <a:t>Insert</a:t>
            </a:r>
            <a:r>
              <a:rPr lang="en-US" sz="2000" dirty="0"/>
              <a:t> to close the </a:t>
            </a:r>
            <a:r>
              <a:rPr lang="en-US" sz="2000" i="1" dirty="0"/>
              <a:t>Footnote and Endnotes</a:t>
            </a:r>
            <a:r>
              <a:rPr lang="en-US" sz="2000" dirty="0"/>
              <a:t> dialog box. Scroll through to the end of the document and notice the footnotes are no longer positioned at the end of the page. The endnotes display at the end of the document in lowercase roman numerals.</a:t>
            </a:r>
          </a:p>
          <a:p>
            <a:pPr marL="457200" indent="-457200">
              <a:buFont typeface="+mj-lt"/>
              <a:buAutoNum type="arabicPeriod" startAt="4"/>
            </a:pPr>
            <a:r>
              <a:rPr lang="en-US" sz="2000" dirty="0" smtClean="0"/>
              <a:t>Place </a:t>
            </a:r>
            <a:r>
              <a:rPr lang="en-US" sz="2000" dirty="0"/>
              <a:t>the insertion point after the last paragraph in the document and insert a page break.</a:t>
            </a:r>
          </a:p>
          <a:p>
            <a:pPr marL="457200" indent="-457200">
              <a:buFont typeface="+mj-lt"/>
              <a:buAutoNum type="arabicPeriod" startAt="4"/>
            </a:pPr>
            <a:r>
              <a:rPr lang="en-US" sz="2000" dirty="0" smtClean="0"/>
              <a:t>Select </a:t>
            </a:r>
            <a:r>
              <a:rPr lang="en-US" sz="2000" dirty="0"/>
              <a:t>the endnotes from </a:t>
            </a:r>
            <a:r>
              <a:rPr lang="en-US" sz="2000" dirty="0" smtClean="0"/>
              <a:t/>
            </a:r>
            <a:br>
              <a:rPr lang="en-US" sz="2000" dirty="0" smtClean="0"/>
            </a:br>
            <a:r>
              <a:rPr lang="en-US" sz="2000" dirty="0" smtClean="0"/>
              <a:t>beginning </a:t>
            </a:r>
            <a:r>
              <a:rPr lang="en-US" sz="2000" dirty="0"/>
              <a:t>to end and </a:t>
            </a:r>
            <a:r>
              <a:rPr lang="en-US" sz="2000" dirty="0" smtClean="0"/>
              <a:t>format </a:t>
            </a:r>
            <a:br>
              <a:rPr lang="en-US" sz="2000" dirty="0" smtClean="0"/>
            </a:br>
            <a:r>
              <a:rPr lang="en-US" sz="2000" dirty="0" smtClean="0"/>
              <a:t>them </a:t>
            </a:r>
            <a:r>
              <a:rPr lang="en-US" sz="2000" dirty="0"/>
              <a:t>by double </a:t>
            </a:r>
            <a:r>
              <a:rPr lang="en-US" sz="2000" dirty="0" smtClean="0"/>
              <a:t>spacing </a:t>
            </a:r>
            <a:r>
              <a:rPr lang="en-US" sz="2000" dirty="0"/>
              <a:t>and </a:t>
            </a:r>
            <a:r>
              <a:rPr lang="en-US" sz="2000" dirty="0" smtClean="0"/>
              <a:t/>
            </a:r>
            <a:br>
              <a:rPr lang="en-US" sz="2000" dirty="0" smtClean="0"/>
            </a:br>
            <a:r>
              <a:rPr lang="en-US" sz="2000" dirty="0" smtClean="0"/>
              <a:t>create </a:t>
            </a:r>
            <a:r>
              <a:rPr lang="en-US" sz="2000" dirty="0"/>
              <a:t>a </a:t>
            </a:r>
            <a:r>
              <a:rPr lang="en-US" sz="2000" dirty="0" smtClean="0"/>
              <a:t>hanging </a:t>
            </a:r>
            <a:r>
              <a:rPr lang="en-US" sz="2000" dirty="0"/>
              <a:t>indent. The </a:t>
            </a:r>
            <a:r>
              <a:rPr lang="en-US" sz="2000" dirty="0" smtClean="0"/>
              <a:t/>
            </a:r>
            <a:br>
              <a:rPr lang="en-US" sz="2000" dirty="0" smtClean="0"/>
            </a:br>
            <a:r>
              <a:rPr lang="en-US" sz="2000" dirty="0" smtClean="0"/>
              <a:t>document </a:t>
            </a:r>
            <a:r>
              <a:rPr lang="en-US" sz="2000" dirty="0"/>
              <a:t>should display </a:t>
            </a:r>
            <a:r>
              <a:rPr lang="en-US" sz="2000" dirty="0" smtClean="0"/>
              <a:t/>
            </a:r>
            <a:br>
              <a:rPr lang="en-US" sz="2000" dirty="0" smtClean="0"/>
            </a:br>
            <a:r>
              <a:rPr lang="en-US" sz="2000" dirty="0" smtClean="0"/>
              <a:t>as shown at right.</a:t>
            </a:r>
            <a:endParaRPr lang="en-US" sz="2000" dirty="0"/>
          </a:p>
          <a:p>
            <a:pPr marL="457200" indent="-457200">
              <a:buFont typeface="+mj-lt"/>
              <a:buAutoNum type="arabicPeriod" startAt="4"/>
            </a:pPr>
            <a:r>
              <a:rPr lang="en-US" sz="2000" b="1" dirty="0" smtClean="0"/>
              <a:t>SAVE</a:t>
            </a:r>
            <a:r>
              <a:rPr lang="en-US" sz="2000" dirty="0" smtClean="0"/>
              <a:t> </a:t>
            </a:r>
            <a:r>
              <a:rPr lang="en-US" sz="2000" dirty="0"/>
              <a:t>the document as </a:t>
            </a:r>
            <a:r>
              <a:rPr lang="en-US" sz="2000" b="1" i="1" dirty="0"/>
              <a:t>firstladies_endnotes</a:t>
            </a:r>
            <a:r>
              <a:rPr lang="en-US" sz="2000" dirty="0"/>
              <a:t> in your USB flash drive in the lesson folder and close the file.</a:t>
            </a:r>
          </a:p>
          <a:p>
            <a:r>
              <a:rPr lang="en-US" sz="2000" b="1" dirty="0"/>
              <a:t>LEAVE</a:t>
            </a:r>
            <a:r>
              <a:rPr lang="en-US" sz="2000" dirty="0"/>
              <a:t> the document open to use in the next exercise.</a:t>
            </a:r>
          </a:p>
          <a:p>
            <a:endParaRPr lang="en-US" sz="2400" dirty="0"/>
          </a:p>
          <a:p>
            <a:endParaRPr lang="en-US" sz="2400" dirty="0"/>
          </a:p>
          <a:p>
            <a:endParaRPr lang="en-US" sz="2400" dirty="0"/>
          </a:p>
        </p:txBody>
      </p:sp>
      <p:pic>
        <p:nvPicPr>
          <p:cNvPr id="2" name="Picture 1" descr="10.10.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5600" y="3284985"/>
            <a:ext cx="4268237" cy="2047642"/>
          </a:xfrm>
          <a:prstGeom prst="rect">
            <a:avLst/>
          </a:prstGeom>
        </p:spPr>
      </p:pic>
    </p:spTree>
    <p:extLst>
      <p:ext uri="{BB962C8B-B14F-4D97-AF65-F5344CB8AC3E}">
        <p14:creationId xmlns:p14="http://schemas.microsoft.com/office/powerpoint/2010/main" val="539920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Understanding Hyperlinks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Hyperlinks </a:t>
            </a:r>
            <a:r>
              <a:rPr lang="en-US" sz="2400" dirty="0"/>
              <a:t>are links to other locations within a document (called bookmarks), locations on internet websites, or links to email addresses.</a:t>
            </a:r>
          </a:p>
          <a:p>
            <a:r>
              <a:rPr lang="en-US" sz="2400" dirty="0"/>
              <a:t>Hyperlinks can applied to text or a graphic allowing a user to click it and move to a target location.</a:t>
            </a:r>
          </a:p>
          <a:p>
            <a:r>
              <a:rPr lang="en-US" sz="2400" dirty="0"/>
              <a:t>In this lesson, you'll learn how to apply a hyperlink to text or an image, add a bookmark, create an email hyperlink, and remove a hyperlink and screen tip.</a:t>
            </a:r>
            <a:endParaRPr lang="en-US" sz="2300" dirty="0"/>
          </a:p>
          <a:p>
            <a:endParaRPr lang="en-US" sz="2400" dirty="0"/>
          </a:p>
        </p:txBody>
      </p:sp>
    </p:spTree>
    <p:extLst>
      <p:ext uri="{BB962C8B-B14F-4D97-AF65-F5344CB8AC3E}">
        <p14:creationId xmlns:p14="http://schemas.microsoft.com/office/powerpoint/2010/main" val="2896898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Creating a Table of Contents  </a:t>
            </a:r>
          </a:p>
        </p:txBody>
      </p:sp>
      <p:sp>
        <p:nvSpPr>
          <p:cNvPr id="21506" name="Rectangle 3"/>
          <p:cNvSpPr>
            <a:spLocks noGrp="1" noChangeArrowheads="1"/>
          </p:cNvSpPr>
          <p:nvPr>
            <p:ph type="body" idx="1"/>
          </p:nvPr>
        </p:nvSpPr>
        <p:spPr>
          <a:xfrm>
            <a:off x="457200" y="1600200"/>
            <a:ext cx="8229600" cy="4876800"/>
          </a:xfrm>
        </p:spPr>
        <p:txBody>
          <a:bodyPr/>
          <a:lstStyle/>
          <a:p>
            <a:r>
              <a:rPr lang="en-GB" sz="2400" dirty="0" smtClean="0"/>
              <a:t>A </a:t>
            </a:r>
            <a:r>
              <a:rPr lang="en-GB" sz="2400" dirty="0"/>
              <a:t>table of contents is usually found at the beginning of a long document to help</a:t>
            </a:r>
            <a:r>
              <a:rPr lang="en-US" sz="2400" dirty="0"/>
              <a:t> readers quickly locate topics of interest. </a:t>
            </a:r>
            <a:endParaRPr lang="en-US" sz="2400" dirty="0" smtClean="0"/>
          </a:p>
          <a:p>
            <a:r>
              <a:rPr lang="en-US" sz="2400" dirty="0" smtClean="0"/>
              <a:t>A </a:t>
            </a:r>
            <a:r>
              <a:rPr lang="en-US" sz="2400" b="1" i="1" dirty="0"/>
              <a:t>table of contents</a:t>
            </a:r>
            <a:r>
              <a:rPr lang="en-US" sz="2400" dirty="0"/>
              <a:t> is an ordered list of the topics in a document, along with the page numbers on which they are found. </a:t>
            </a:r>
            <a:endParaRPr lang="en-US" sz="2400" dirty="0" smtClean="0"/>
          </a:p>
          <a:p>
            <a:r>
              <a:rPr lang="en-US" sz="2400" dirty="0" smtClean="0"/>
              <a:t>In the following exercise</a:t>
            </a:r>
            <a:r>
              <a:rPr lang="en-US" sz="2400" dirty="0"/>
              <a:t>, you learn to add a heading style and insert a table of contents</a:t>
            </a:r>
            <a:r>
              <a:rPr lang="en-US" sz="2400" dirty="0" smtClean="0"/>
              <a:t>.</a:t>
            </a:r>
            <a:endParaRPr lang="en-US" sz="2400" dirty="0"/>
          </a:p>
        </p:txBody>
      </p:sp>
    </p:spTree>
    <p:extLst>
      <p:ext uri="{BB962C8B-B14F-4D97-AF65-F5344CB8AC3E}">
        <p14:creationId xmlns:p14="http://schemas.microsoft.com/office/powerpoint/2010/main" val="3613033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Creating a Table of Contents </a:t>
            </a:r>
            <a:r>
              <a:rPr lang="en-US" b="1" dirty="0" smtClean="0"/>
              <a:t/>
            </a:r>
            <a:br>
              <a:rPr lang="en-US" b="1" dirty="0" smtClean="0"/>
            </a:br>
            <a:r>
              <a:rPr lang="en-US" b="1" dirty="0" smtClean="0"/>
              <a:t>from </a:t>
            </a:r>
            <a:r>
              <a:rPr lang="en-US" b="1" dirty="0"/>
              <a:t>Heading Styles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Word </a:t>
            </a:r>
            <a:r>
              <a:rPr lang="en-US" sz="2400" dirty="0"/>
              <a:t>makes inserting a table of contents easy using the built-in gallery of styles on the Table of Contents menu</a:t>
            </a:r>
            <a:r>
              <a:rPr lang="en-US" sz="2400" dirty="0" smtClean="0"/>
              <a:t>.</a:t>
            </a:r>
          </a:p>
          <a:p>
            <a:r>
              <a:rPr lang="en-US" sz="2400" dirty="0" smtClean="0"/>
              <a:t> </a:t>
            </a:r>
            <a:r>
              <a:rPr lang="en-US" sz="2400" dirty="0"/>
              <a:t>The menu includes an automatic format and a manual format. </a:t>
            </a:r>
            <a:endParaRPr lang="en-US" sz="2400" dirty="0" smtClean="0"/>
          </a:p>
          <a:p>
            <a:r>
              <a:rPr lang="en-US" sz="2400" dirty="0" smtClean="0"/>
              <a:t>Word </a:t>
            </a:r>
            <a:r>
              <a:rPr lang="en-US" sz="2400" dirty="0"/>
              <a:t>automatically builds your table of contents using the Heading 1, Heading 2, and Heading 3 styles. </a:t>
            </a:r>
            <a:endParaRPr lang="en-US" sz="2400" dirty="0" smtClean="0"/>
          </a:p>
          <a:p>
            <a:r>
              <a:rPr lang="en-US" sz="2400" dirty="0" smtClean="0"/>
              <a:t>In the following exercise </a:t>
            </a:r>
            <a:r>
              <a:rPr lang="en-US" sz="2400" dirty="0"/>
              <a:t>you will choose one of the automatic formats to create a table of contents (TOC).</a:t>
            </a:r>
          </a:p>
          <a:p>
            <a:endParaRPr lang="en-US" sz="2400" dirty="0"/>
          </a:p>
          <a:p>
            <a:endParaRPr lang="en-US" sz="2400" dirty="0"/>
          </a:p>
        </p:txBody>
      </p:sp>
    </p:spTree>
    <p:extLst>
      <p:ext uri="{BB962C8B-B14F-4D97-AF65-F5344CB8AC3E}">
        <p14:creationId xmlns:p14="http://schemas.microsoft.com/office/powerpoint/2010/main" val="3506956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Create a Table of Contents</a:t>
            </a: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a:pPr>
            <a:r>
              <a:rPr lang="en-US" sz="2300" b="1" dirty="0" smtClean="0"/>
              <a:t>OPEN</a:t>
            </a:r>
            <a:r>
              <a:rPr lang="en-US" sz="2300" dirty="0" smtClean="0"/>
              <a:t> </a:t>
            </a:r>
            <a:r>
              <a:rPr lang="en-US" sz="2300" dirty="0"/>
              <a:t>the </a:t>
            </a:r>
            <a:r>
              <a:rPr lang="en-US" sz="2300" b="1" i="1" dirty="0"/>
              <a:t>website</a:t>
            </a:r>
            <a:r>
              <a:rPr lang="en-US" sz="2300" dirty="0"/>
              <a:t> document from the data </a:t>
            </a:r>
            <a:r>
              <a:rPr lang="en-US" sz="2300" dirty="0" smtClean="0"/>
              <a:t>files.</a:t>
            </a:r>
            <a:endParaRPr lang="en-US" sz="2300" dirty="0"/>
          </a:p>
          <a:p>
            <a:pPr marL="457200" indent="-457200">
              <a:buFont typeface="+mj-lt"/>
              <a:buAutoNum type="arabicPeriod"/>
            </a:pPr>
            <a:r>
              <a:rPr lang="en-US" sz="2300" dirty="0" smtClean="0"/>
              <a:t>On </a:t>
            </a:r>
            <a:r>
              <a:rPr lang="en-US" sz="2300" dirty="0"/>
              <a:t>the first page, fourth line, select </a:t>
            </a:r>
            <a:r>
              <a:rPr lang="en-US" sz="2300" b="1" dirty="0"/>
              <a:t>Planning the site</a:t>
            </a:r>
            <a:r>
              <a:rPr lang="en-US" sz="2300" dirty="0"/>
              <a:t>.</a:t>
            </a:r>
          </a:p>
          <a:p>
            <a:pPr marL="457200" indent="-457200">
              <a:buFont typeface="+mj-lt"/>
              <a:buAutoNum type="arabicPeriod"/>
            </a:pPr>
            <a:r>
              <a:rPr lang="en-US" sz="2300" dirty="0" smtClean="0"/>
              <a:t>On </a:t>
            </a:r>
            <a:r>
              <a:rPr lang="en-US" sz="2300" dirty="0"/>
              <a:t>the </a:t>
            </a:r>
            <a:r>
              <a:rPr lang="en-US" sz="2300" i="1" dirty="0"/>
              <a:t>Home</a:t>
            </a:r>
            <a:r>
              <a:rPr lang="en-US" sz="2300" dirty="0"/>
              <a:t> tab, in the </a:t>
            </a:r>
            <a:r>
              <a:rPr lang="en-US" sz="2300" i="1" dirty="0"/>
              <a:t>Styles</a:t>
            </a:r>
            <a:r>
              <a:rPr lang="en-US" sz="2300" dirty="0"/>
              <a:t> group, click the </a:t>
            </a:r>
            <a:r>
              <a:rPr lang="en-US" sz="2300" b="1" dirty="0"/>
              <a:t>Heading 1</a:t>
            </a:r>
            <a:r>
              <a:rPr lang="en-US" sz="2300" dirty="0"/>
              <a:t> style.</a:t>
            </a:r>
          </a:p>
          <a:p>
            <a:pPr marL="457200" indent="-457200">
              <a:buFont typeface="+mj-lt"/>
              <a:buAutoNum type="arabicPeriod"/>
            </a:pPr>
            <a:r>
              <a:rPr lang="en-US" sz="2300" dirty="0" smtClean="0"/>
              <a:t>On </a:t>
            </a:r>
            <a:r>
              <a:rPr lang="en-US" sz="2300" dirty="0"/>
              <a:t>the next line, select </a:t>
            </a:r>
            <a:r>
              <a:rPr lang="en-US" sz="2300" b="1" dirty="0"/>
              <a:t>Research</a:t>
            </a:r>
            <a:r>
              <a:rPr lang="en-US" sz="2300" dirty="0"/>
              <a:t>. Click the </a:t>
            </a:r>
            <a:r>
              <a:rPr lang="en-US" sz="2300" b="1" dirty="0"/>
              <a:t>Heading 2</a:t>
            </a:r>
            <a:r>
              <a:rPr lang="en-US" sz="2300" dirty="0"/>
              <a:t> style.</a:t>
            </a:r>
          </a:p>
          <a:p>
            <a:pPr marL="457200" indent="-457200">
              <a:buFont typeface="+mj-lt"/>
              <a:buAutoNum type="arabicPeriod"/>
            </a:pPr>
            <a:r>
              <a:rPr lang="en-US" sz="2300" dirty="0" smtClean="0"/>
              <a:t>On </a:t>
            </a:r>
            <a:r>
              <a:rPr lang="en-US" sz="2300" dirty="0"/>
              <a:t>the next line, select </a:t>
            </a:r>
            <a:r>
              <a:rPr lang="en-US" sz="2300" b="1" dirty="0"/>
              <a:t>Research and Scheduling</a:t>
            </a:r>
            <a:r>
              <a:rPr lang="en-US" sz="2300" dirty="0"/>
              <a:t>. On the </a:t>
            </a:r>
            <a:r>
              <a:rPr lang="en-US" sz="2300" i="1" dirty="0"/>
              <a:t>Home</a:t>
            </a:r>
            <a:r>
              <a:rPr lang="en-US" sz="2300" dirty="0"/>
              <a:t> tab, in the </a:t>
            </a:r>
            <a:r>
              <a:rPr lang="en-US" sz="2300" i="1" dirty="0"/>
              <a:t>Styles</a:t>
            </a:r>
            <a:r>
              <a:rPr lang="en-US" sz="2300" dirty="0"/>
              <a:t> group, click the </a:t>
            </a:r>
            <a:r>
              <a:rPr lang="en-US" sz="2300" b="1" dirty="0"/>
              <a:t>Heading 3</a:t>
            </a:r>
            <a:r>
              <a:rPr lang="en-US" sz="2300" dirty="0"/>
              <a:t> style.</a:t>
            </a:r>
          </a:p>
          <a:p>
            <a:pPr marL="457200" indent="-457200">
              <a:buFont typeface="+mj-lt"/>
              <a:buAutoNum type="arabicPeriod"/>
            </a:pPr>
            <a:r>
              <a:rPr lang="en-US" sz="2300" dirty="0" smtClean="0"/>
              <a:t>Scroll </a:t>
            </a:r>
            <a:r>
              <a:rPr lang="en-US" sz="2300" dirty="0"/>
              <a:t>through the document to verify that all the other headings have the correct styles applied to them. Before you can create a table of contents, heading styles must be applied to headings in the document as listed in </a:t>
            </a:r>
            <a:r>
              <a:rPr lang="en-US" sz="2300" dirty="0" smtClean="0"/>
              <a:t>the table on the next slide.</a:t>
            </a:r>
            <a:endParaRPr lang="en-US" sz="2300" dirty="0"/>
          </a:p>
        </p:txBody>
      </p:sp>
    </p:spTree>
    <p:extLst>
      <p:ext uri="{BB962C8B-B14F-4D97-AF65-F5344CB8AC3E}">
        <p14:creationId xmlns:p14="http://schemas.microsoft.com/office/powerpoint/2010/main" val="2620635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Create a Table of Contents</a:t>
            </a:r>
            <a:endParaRPr lang="en-US" dirty="0" smtClean="0">
              <a:ea typeface="+mj-ea"/>
              <a:cs typeface="+mj-cs"/>
            </a:endParaRPr>
          </a:p>
        </p:txBody>
      </p:sp>
      <p:pic>
        <p:nvPicPr>
          <p:cNvPr id="2" name="Picture 1" descr="table1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628800"/>
            <a:ext cx="6408401" cy="4907280"/>
          </a:xfrm>
          <a:prstGeom prst="rect">
            <a:avLst/>
          </a:prstGeom>
        </p:spPr>
      </p:pic>
    </p:spTree>
    <p:extLst>
      <p:ext uri="{BB962C8B-B14F-4D97-AF65-F5344CB8AC3E}">
        <p14:creationId xmlns:p14="http://schemas.microsoft.com/office/powerpoint/2010/main" val="4122940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Create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7"/>
            </a:pPr>
            <a:r>
              <a:rPr lang="en-US" sz="2400" dirty="0" smtClean="0"/>
              <a:t>Return </a:t>
            </a:r>
            <a:r>
              <a:rPr lang="en-US" sz="2400" dirty="0"/>
              <a:t>to page 1 by </a:t>
            </a:r>
            <a:r>
              <a:rPr lang="en-US" sz="2400" dirty="0" smtClean="0"/>
              <a:t/>
            </a:r>
            <a:br>
              <a:rPr lang="en-US" sz="2400" dirty="0" smtClean="0"/>
            </a:br>
            <a:r>
              <a:rPr lang="en-US" sz="2400" dirty="0" smtClean="0"/>
              <a:t>pressing </a:t>
            </a:r>
            <a:r>
              <a:rPr lang="en-US" sz="2400" b="1" dirty="0"/>
              <a:t>Ctrl+Home</a:t>
            </a:r>
            <a:r>
              <a:rPr lang="en-US" sz="2400" dirty="0"/>
              <a:t> </a:t>
            </a:r>
            <a:r>
              <a:rPr lang="en-US" sz="2400" dirty="0" smtClean="0"/>
              <a:t/>
            </a:r>
            <a:br>
              <a:rPr lang="en-US" sz="2400" dirty="0" smtClean="0"/>
            </a:br>
            <a:r>
              <a:rPr lang="en-US" sz="2400" dirty="0" smtClean="0"/>
              <a:t>and </a:t>
            </a:r>
            <a:r>
              <a:rPr lang="en-US" sz="2400" dirty="0"/>
              <a:t>click on a blank </a:t>
            </a:r>
            <a:r>
              <a:rPr lang="en-US" sz="2400" dirty="0" smtClean="0"/>
              <a:t/>
            </a:r>
            <a:br>
              <a:rPr lang="en-US" sz="2400" dirty="0" smtClean="0"/>
            </a:br>
            <a:r>
              <a:rPr lang="en-US" sz="2400" dirty="0" smtClean="0"/>
              <a:t>line </a:t>
            </a:r>
            <a:r>
              <a:rPr lang="en-US" sz="2400" dirty="0"/>
              <a:t>above the </a:t>
            </a:r>
            <a:r>
              <a:rPr lang="en-US" sz="2400" i="1" dirty="0"/>
              <a:t>Web </a:t>
            </a:r>
            <a:r>
              <a:rPr lang="en-US" sz="2400" i="1" dirty="0" smtClean="0"/>
              <a:t/>
            </a:r>
            <a:br>
              <a:rPr lang="en-US" sz="2400" i="1" dirty="0" smtClean="0"/>
            </a:br>
            <a:r>
              <a:rPr lang="en-US" sz="2400" i="1" dirty="0" smtClean="0"/>
              <a:t>Site </a:t>
            </a:r>
            <a:r>
              <a:rPr lang="en-US" sz="2400" i="1" dirty="0"/>
              <a:t>Creation Strategy</a:t>
            </a:r>
            <a:r>
              <a:rPr lang="en-US" sz="2400" dirty="0"/>
              <a:t> </a:t>
            </a:r>
            <a:r>
              <a:rPr lang="en-US" sz="2400" dirty="0" smtClean="0"/>
              <a:t/>
            </a:r>
            <a:br>
              <a:rPr lang="en-US" sz="2400" dirty="0" smtClean="0"/>
            </a:br>
            <a:r>
              <a:rPr lang="en-US" sz="2400" dirty="0" smtClean="0"/>
              <a:t>title</a:t>
            </a:r>
            <a:r>
              <a:rPr lang="en-US" sz="2400" dirty="0"/>
              <a:t>.</a:t>
            </a:r>
          </a:p>
          <a:p>
            <a:pPr marL="457200" indent="-457200">
              <a:buFont typeface="+mj-lt"/>
              <a:buAutoNum type="arabicPeriod" startAt="7"/>
            </a:pPr>
            <a:r>
              <a:rPr lang="en-US" sz="2400" dirty="0" smtClean="0"/>
              <a:t>On </a:t>
            </a:r>
            <a:r>
              <a:rPr lang="en-US" sz="2400" dirty="0"/>
              <a:t>the </a:t>
            </a:r>
            <a:r>
              <a:rPr lang="en-US" sz="2400" i="1" dirty="0"/>
              <a:t>References</a:t>
            </a:r>
            <a:r>
              <a:rPr lang="en-US" sz="2400" dirty="0"/>
              <a:t> tab, </a:t>
            </a:r>
            <a:r>
              <a:rPr lang="en-US" sz="2400" dirty="0" smtClean="0"/>
              <a:t/>
            </a:r>
            <a:br>
              <a:rPr lang="en-US" sz="2400" dirty="0" smtClean="0"/>
            </a:br>
            <a:r>
              <a:rPr lang="en-US" sz="2400" dirty="0" smtClean="0"/>
              <a:t>in </a:t>
            </a:r>
            <a:r>
              <a:rPr lang="en-US" sz="2400" dirty="0"/>
              <a:t>the </a:t>
            </a:r>
            <a:r>
              <a:rPr lang="en-US" sz="2400" i="1" dirty="0"/>
              <a:t>Table of Contents</a:t>
            </a:r>
            <a:r>
              <a:rPr lang="en-US" sz="2400" dirty="0"/>
              <a:t> </a:t>
            </a:r>
            <a:r>
              <a:rPr lang="en-US" sz="2400" dirty="0" smtClean="0"/>
              <a:t/>
            </a:r>
            <a:br>
              <a:rPr lang="en-US" sz="2400" dirty="0" smtClean="0"/>
            </a:br>
            <a:r>
              <a:rPr lang="en-US" sz="2400" dirty="0" smtClean="0"/>
              <a:t>group</a:t>
            </a:r>
            <a:r>
              <a:rPr lang="en-US" sz="2400" dirty="0"/>
              <a:t>, click the </a:t>
            </a:r>
            <a:r>
              <a:rPr lang="en-US" sz="2400" b="1" dirty="0"/>
              <a:t>Table </a:t>
            </a:r>
            <a:r>
              <a:rPr lang="en-US" sz="2400" b="1" dirty="0" smtClean="0"/>
              <a:t/>
            </a:r>
            <a:br>
              <a:rPr lang="en-US" sz="2400" b="1" dirty="0" smtClean="0"/>
            </a:br>
            <a:r>
              <a:rPr lang="en-US" sz="2400" b="1" dirty="0" smtClean="0"/>
              <a:t>of </a:t>
            </a:r>
            <a:r>
              <a:rPr lang="en-US" sz="2400" b="1" dirty="0"/>
              <a:t>Contents</a:t>
            </a:r>
            <a:r>
              <a:rPr lang="en-US" sz="2400" dirty="0"/>
              <a:t> button. A </a:t>
            </a:r>
            <a:r>
              <a:rPr lang="en-US" sz="2400" dirty="0" smtClean="0"/>
              <a:t/>
            </a:r>
            <a:br>
              <a:rPr lang="en-US" sz="2400" dirty="0" smtClean="0"/>
            </a:br>
            <a:r>
              <a:rPr lang="en-US" sz="2400" dirty="0" smtClean="0"/>
              <a:t>gallery </a:t>
            </a:r>
            <a:r>
              <a:rPr lang="en-US" sz="2400" dirty="0"/>
              <a:t>of built-in styles </a:t>
            </a:r>
            <a:r>
              <a:rPr lang="en-US" sz="2400" dirty="0" smtClean="0"/>
              <a:t/>
            </a:r>
            <a:br>
              <a:rPr lang="en-US" sz="2400" dirty="0" smtClean="0"/>
            </a:br>
            <a:r>
              <a:rPr lang="en-US" sz="2400" dirty="0" smtClean="0"/>
              <a:t>and </a:t>
            </a:r>
            <a:r>
              <a:rPr lang="en-US" sz="2400" dirty="0"/>
              <a:t>a menu appears, as shown </a:t>
            </a:r>
            <a:r>
              <a:rPr lang="en-US" sz="2400" dirty="0" smtClean="0"/>
              <a:t>above.</a:t>
            </a:r>
            <a:endParaRPr lang="en-US" sz="2400" dirty="0"/>
          </a:p>
          <a:p>
            <a:endParaRPr lang="en-US" sz="2400" dirty="0"/>
          </a:p>
          <a:p>
            <a:endParaRPr lang="en-US" sz="2400" dirty="0"/>
          </a:p>
        </p:txBody>
      </p:sp>
      <p:pic>
        <p:nvPicPr>
          <p:cNvPr id="2" name="Picture 1" descr="10.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1904" y="1700808"/>
            <a:ext cx="4159627" cy="4019272"/>
          </a:xfrm>
          <a:prstGeom prst="rect">
            <a:avLst/>
          </a:prstGeom>
        </p:spPr>
      </p:pic>
    </p:spTree>
    <p:extLst>
      <p:ext uri="{BB962C8B-B14F-4D97-AF65-F5344CB8AC3E}">
        <p14:creationId xmlns:p14="http://schemas.microsoft.com/office/powerpoint/2010/main" val="359721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Create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9"/>
            </a:pPr>
            <a:r>
              <a:rPr lang="en-US" sz="2200" dirty="0" smtClean="0"/>
              <a:t>Select </a:t>
            </a:r>
            <a:r>
              <a:rPr lang="en-US" sz="2200" dirty="0"/>
              <a:t>the </a:t>
            </a:r>
            <a:r>
              <a:rPr lang="en-US" sz="2200" b="1" dirty="0"/>
              <a:t>Automatic Table 2</a:t>
            </a:r>
            <a:r>
              <a:rPr lang="en-US" sz="2200" dirty="0"/>
              <a:t> </a:t>
            </a:r>
            <a:r>
              <a:rPr lang="en-US" sz="2200" dirty="0" smtClean="0"/>
              <a:t/>
            </a:r>
            <a:br>
              <a:rPr lang="en-US" sz="2200" dirty="0" smtClean="0"/>
            </a:br>
            <a:r>
              <a:rPr lang="en-US" sz="2200" dirty="0" smtClean="0"/>
              <a:t>style</a:t>
            </a:r>
            <a:r>
              <a:rPr lang="en-US" sz="2200" dirty="0"/>
              <a:t>. The table of contents is </a:t>
            </a:r>
            <a:r>
              <a:rPr lang="en-US" sz="2200" dirty="0" smtClean="0"/>
              <a:t/>
            </a:r>
            <a:br>
              <a:rPr lang="en-US" sz="2200" dirty="0" smtClean="0"/>
            </a:br>
            <a:r>
              <a:rPr lang="en-US" sz="2200" dirty="0" smtClean="0"/>
              <a:t>inserted </a:t>
            </a:r>
            <a:r>
              <a:rPr lang="en-US" sz="2200" dirty="0"/>
              <a:t>in the document</a:t>
            </a:r>
            <a:r>
              <a:rPr lang="en-US" sz="2200" dirty="0" smtClean="0"/>
              <a:t>—</a:t>
            </a:r>
            <a:br>
              <a:rPr lang="en-US" sz="2200" dirty="0" smtClean="0"/>
            </a:br>
            <a:r>
              <a:rPr lang="en-US" sz="2200" dirty="0" smtClean="0"/>
              <a:t>scroll </a:t>
            </a:r>
            <a:r>
              <a:rPr lang="en-US" sz="2200" dirty="0"/>
              <a:t>up to see the table of </a:t>
            </a:r>
            <a:r>
              <a:rPr lang="en-US" sz="2200" dirty="0" smtClean="0"/>
              <a:t/>
            </a:r>
            <a:br>
              <a:rPr lang="en-US" sz="2200" dirty="0" smtClean="0"/>
            </a:br>
            <a:r>
              <a:rPr lang="en-US" sz="2200" dirty="0" smtClean="0"/>
              <a:t>contents (at right)</a:t>
            </a:r>
            <a:r>
              <a:rPr lang="en-US" sz="2200" dirty="0"/>
              <a:t>. The table </a:t>
            </a:r>
            <a:r>
              <a:rPr lang="en-US" sz="2200" dirty="0" smtClean="0"/>
              <a:t>of </a:t>
            </a:r>
            <a:br>
              <a:rPr lang="en-US" sz="2200" dirty="0" smtClean="0"/>
            </a:br>
            <a:r>
              <a:rPr lang="en-US" sz="2200" dirty="0" smtClean="0"/>
              <a:t>contents </a:t>
            </a:r>
            <a:r>
              <a:rPr lang="en-US" sz="2200" dirty="0"/>
              <a:t>is shaded in gray </a:t>
            </a:r>
            <a:r>
              <a:rPr lang="en-US" sz="2200" dirty="0" smtClean="0"/>
              <a:t>and </a:t>
            </a:r>
            <a:br>
              <a:rPr lang="en-US" sz="2200" dirty="0" smtClean="0"/>
            </a:br>
            <a:r>
              <a:rPr lang="en-US" sz="2200" dirty="0" smtClean="0"/>
              <a:t>each </a:t>
            </a:r>
            <a:r>
              <a:rPr lang="en-US" sz="2200" dirty="0"/>
              <a:t>heading is linked </a:t>
            </a:r>
            <a:r>
              <a:rPr lang="en-US" sz="2200" dirty="0" smtClean="0"/>
              <a:t>to </a:t>
            </a:r>
            <a:r>
              <a:rPr lang="en-US" sz="2200" dirty="0"/>
              <a:t>the </a:t>
            </a:r>
            <a:r>
              <a:rPr lang="en-US" sz="2200" dirty="0" smtClean="0"/>
              <a:t/>
            </a:r>
            <a:br>
              <a:rPr lang="en-US" sz="2200" dirty="0" smtClean="0"/>
            </a:br>
            <a:r>
              <a:rPr lang="en-US" sz="2200" dirty="0" smtClean="0"/>
              <a:t>document </a:t>
            </a:r>
            <a:r>
              <a:rPr lang="en-US" sz="2200" dirty="0"/>
              <a:t>and follows </a:t>
            </a:r>
            <a:r>
              <a:rPr lang="en-US" sz="2200" dirty="0" smtClean="0"/>
              <a:t>the </a:t>
            </a:r>
            <a:r>
              <a:rPr lang="en-US" sz="2200" dirty="0"/>
              <a:t>link.</a:t>
            </a:r>
          </a:p>
          <a:p>
            <a:pPr marL="457200" indent="-457200">
              <a:spcBef>
                <a:spcPts val="400"/>
              </a:spcBef>
              <a:buFont typeface="+mj-lt"/>
              <a:buAutoNum type="arabicPeriod" startAt="9"/>
            </a:pPr>
            <a:r>
              <a:rPr lang="en-US" sz="2200" b="1" dirty="0" smtClean="0"/>
              <a:t> </a:t>
            </a:r>
            <a:r>
              <a:rPr lang="en-US" sz="2200" dirty="0" smtClean="0"/>
              <a:t>Press </a:t>
            </a:r>
            <a:r>
              <a:rPr lang="en-US" sz="2200" dirty="0"/>
              <a:t>the </a:t>
            </a:r>
            <a:r>
              <a:rPr lang="en-US" sz="2200" b="1" dirty="0"/>
              <a:t>Ctrl</a:t>
            </a:r>
            <a:r>
              <a:rPr lang="en-US" sz="2200" dirty="0"/>
              <a:t> key and click </a:t>
            </a:r>
            <a:r>
              <a:rPr lang="en-US" sz="2200" dirty="0" smtClean="0"/>
              <a:t/>
            </a:r>
            <a:br>
              <a:rPr lang="en-US" sz="2200" dirty="0" smtClean="0"/>
            </a:br>
            <a:r>
              <a:rPr lang="en-US" sz="2200" dirty="0" smtClean="0"/>
              <a:t>the </a:t>
            </a:r>
            <a:r>
              <a:rPr lang="en-US" sz="2200" dirty="0"/>
              <a:t>mouse button to follow </a:t>
            </a:r>
            <a:r>
              <a:rPr lang="en-US" sz="2200" dirty="0" smtClean="0"/>
              <a:t/>
            </a:r>
            <a:br>
              <a:rPr lang="en-US" sz="2200" dirty="0" smtClean="0"/>
            </a:br>
            <a:r>
              <a:rPr lang="en-US" sz="2200" dirty="0" smtClean="0"/>
              <a:t>the </a:t>
            </a:r>
            <a:r>
              <a:rPr lang="en-US" sz="2200" dirty="0"/>
              <a:t>link for </a:t>
            </a:r>
            <a:r>
              <a:rPr lang="en-US" sz="2200" b="1" dirty="0"/>
              <a:t>Research</a:t>
            </a:r>
            <a:r>
              <a:rPr lang="en-US" sz="2200" dirty="0"/>
              <a:t>.</a:t>
            </a:r>
          </a:p>
          <a:p>
            <a:pPr marL="457200" indent="-457200">
              <a:spcBef>
                <a:spcPts val="400"/>
              </a:spcBef>
              <a:buFont typeface="+mj-lt"/>
              <a:buAutoNum type="arabicPeriod" startAt="9"/>
            </a:pPr>
            <a:r>
              <a:rPr lang="en-US" sz="2200" b="1" dirty="0" smtClean="0"/>
              <a:t> SAVE</a:t>
            </a:r>
            <a:r>
              <a:rPr lang="en-US" sz="2200" dirty="0" smtClean="0"/>
              <a:t> </a:t>
            </a:r>
            <a:r>
              <a:rPr lang="en-US" sz="2200" dirty="0"/>
              <a:t>your document as </a:t>
            </a:r>
            <a:r>
              <a:rPr lang="en-US" sz="2200" b="1" i="1" dirty="0"/>
              <a:t>website_template</a:t>
            </a:r>
            <a:r>
              <a:rPr lang="en-US" sz="2200" dirty="0"/>
              <a:t> in your USB flash drive in the lesson folder.</a:t>
            </a:r>
          </a:p>
          <a:p>
            <a:pPr>
              <a:spcBef>
                <a:spcPts val="400"/>
              </a:spcBef>
            </a:pPr>
            <a:r>
              <a:rPr lang="en-US" sz="2200" b="1" dirty="0"/>
              <a:t>LEAVE</a:t>
            </a:r>
            <a:r>
              <a:rPr lang="en-US" sz="2200" dirty="0"/>
              <a:t> the document open to use in the next exercise</a:t>
            </a:r>
            <a:r>
              <a:rPr lang="en-US" sz="2200" dirty="0" smtClean="0"/>
              <a:t>.</a:t>
            </a:r>
            <a:endParaRPr lang="en-US" sz="2200" dirty="0"/>
          </a:p>
          <a:p>
            <a:endParaRPr lang="en-US" sz="2400" dirty="0"/>
          </a:p>
          <a:p>
            <a:endParaRPr lang="en-US" sz="2400" dirty="0"/>
          </a:p>
        </p:txBody>
      </p:sp>
      <p:pic>
        <p:nvPicPr>
          <p:cNvPr id="2" name="Picture 1" descr="10.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6000" y="1700809"/>
            <a:ext cx="3623967" cy="3663672"/>
          </a:xfrm>
          <a:prstGeom prst="rect">
            <a:avLst/>
          </a:prstGeom>
        </p:spPr>
      </p:pic>
    </p:spTree>
    <p:extLst>
      <p:ext uri="{BB962C8B-B14F-4D97-AF65-F5344CB8AC3E}">
        <p14:creationId xmlns:p14="http://schemas.microsoft.com/office/powerpoint/2010/main" val="26032954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Formatting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300" dirty="0" smtClean="0"/>
              <a:t>You </a:t>
            </a:r>
            <a:r>
              <a:rPr lang="en-US" sz="2300" dirty="0"/>
              <a:t>can use styles other than Heading 1, Heading 2, and Heading 3 to create a table of contents. </a:t>
            </a:r>
            <a:endParaRPr lang="en-US" sz="2300" dirty="0" smtClean="0"/>
          </a:p>
          <a:p>
            <a:r>
              <a:rPr lang="en-US" sz="2300" dirty="0" smtClean="0"/>
              <a:t>The </a:t>
            </a:r>
            <a:r>
              <a:rPr lang="en-US" sz="2300" dirty="0"/>
              <a:t>Table of Contents Options dialog box provides options for choosing which styles you want to include and at what level you would like them to appear in the table of contents.</a:t>
            </a:r>
          </a:p>
          <a:p>
            <a:r>
              <a:rPr lang="en-US" sz="2300" dirty="0"/>
              <a:t>The Table of Contents dialog box has other options you can specify, including whether to show page numbers or right align page numbers. You can also specify </a:t>
            </a:r>
            <a:r>
              <a:rPr lang="en-US" sz="2300" b="1" i="1" dirty="0"/>
              <a:t>tab leaders</a:t>
            </a:r>
            <a:r>
              <a:rPr lang="en-US" sz="2300" dirty="0"/>
              <a:t>, which are the symbols that appear between the table of contents topic and the tab set for the corresponding page number. </a:t>
            </a:r>
            <a:endParaRPr lang="en-US" sz="2300" dirty="0" smtClean="0"/>
          </a:p>
          <a:p>
            <a:r>
              <a:rPr lang="en-US" sz="2300" dirty="0" smtClean="0"/>
              <a:t>In </a:t>
            </a:r>
            <a:r>
              <a:rPr lang="en-US" sz="2300" dirty="0"/>
              <a:t>this lesson, you learn to format a table of contents by changing the alignment tab leaders and levels</a:t>
            </a:r>
            <a:r>
              <a:rPr lang="en-US" sz="2300" dirty="0" smtClean="0"/>
              <a:t>.</a:t>
            </a:r>
            <a:endParaRPr lang="en-US" sz="2300" dirty="0"/>
          </a:p>
        </p:txBody>
      </p:sp>
    </p:spTree>
    <p:extLst>
      <p:ext uri="{BB962C8B-B14F-4D97-AF65-F5344CB8AC3E}">
        <p14:creationId xmlns:p14="http://schemas.microsoft.com/office/powerpoint/2010/main" val="553304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a:t>
            </a:r>
            <a:r>
              <a:rPr lang="en-US" b="1" dirty="0" smtClean="0"/>
              <a:t>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000" b="1" dirty="0" smtClean="0"/>
              <a:t>USE</a:t>
            </a:r>
            <a:r>
              <a:rPr lang="en-US" sz="2000" dirty="0" smtClean="0"/>
              <a:t> </a:t>
            </a:r>
            <a:r>
              <a:rPr lang="en-US" sz="2000" dirty="0"/>
              <a:t>the document that is open from the previous exercise.</a:t>
            </a:r>
          </a:p>
          <a:p>
            <a:pPr marL="457200" indent="-457200">
              <a:buFont typeface="+mj-lt"/>
              <a:buAutoNum type="arabicPeriod"/>
            </a:pPr>
            <a:r>
              <a:rPr lang="en-US" sz="2000" dirty="0" smtClean="0"/>
              <a:t>On </a:t>
            </a:r>
            <a:r>
              <a:rPr lang="en-US" sz="2000" dirty="0"/>
              <a:t>the </a:t>
            </a:r>
            <a:r>
              <a:rPr lang="en-US" sz="2000" i="1" dirty="0"/>
              <a:t>References</a:t>
            </a:r>
            <a:r>
              <a:rPr lang="en-US" sz="2000" dirty="0"/>
              <a:t> tab, in the </a:t>
            </a:r>
            <a:r>
              <a:rPr lang="en-US" sz="2000" i="1" dirty="0"/>
              <a:t>Table of Contents</a:t>
            </a:r>
            <a:r>
              <a:rPr lang="en-US" sz="2000" dirty="0"/>
              <a:t> group, click the </a:t>
            </a:r>
            <a:r>
              <a:rPr lang="en-US" sz="2000" b="1" dirty="0"/>
              <a:t>Table of Contents</a:t>
            </a:r>
            <a:r>
              <a:rPr lang="en-US" sz="2000" dirty="0"/>
              <a:t> button.</a:t>
            </a:r>
          </a:p>
          <a:p>
            <a:pPr marL="457200" indent="-457200">
              <a:buFont typeface="+mj-lt"/>
              <a:buAutoNum type="arabicPeriod"/>
            </a:pPr>
            <a:r>
              <a:rPr lang="en-US" sz="2000" dirty="0" smtClean="0"/>
              <a:t>Select </a:t>
            </a:r>
            <a:r>
              <a:rPr lang="en-US" sz="2000" b="1" dirty="0"/>
              <a:t>Insert Table </a:t>
            </a:r>
            <a:r>
              <a:rPr lang="en-US" sz="2000" b="1" dirty="0" smtClean="0"/>
              <a:t>of </a:t>
            </a:r>
            <a:br>
              <a:rPr lang="en-US" sz="2000" b="1" dirty="0" smtClean="0"/>
            </a:br>
            <a:r>
              <a:rPr lang="en-US" sz="2000" b="1" dirty="0" smtClean="0"/>
              <a:t>Contents</a:t>
            </a:r>
            <a:r>
              <a:rPr lang="en-US" sz="2000" dirty="0" smtClean="0"/>
              <a:t> </a:t>
            </a:r>
            <a:r>
              <a:rPr lang="en-US" sz="2000" dirty="0"/>
              <a:t>from </a:t>
            </a:r>
            <a:r>
              <a:rPr lang="en-US" sz="2000" dirty="0" smtClean="0"/>
              <a:t>the </a:t>
            </a:r>
            <a:r>
              <a:rPr lang="en-US" sz="2000" dirty="0"/>
              <a:t>menu. </a:t>
            </a:r>
            <a:r>
              <a:rPr lang="en-US" sz="2000" dirty="0" smtClean="0"/>
              <a:t/>
            </a:r>
            <a:br>
              <a:rPr lang="en-US" sz="2000" dirty="0" smtClean="0"/>
            </a:br>
            <a:r>
              <a:rPr lang="en-US" sz="2000" dirty="0" smtClean="0"/>
              <a:t>The </a:t>
            </a:r>
            <a:r>
              <a:rPr lang="en-US" sz="2000" i="1" dirty="0" smtClean="0"/>
              <a:t>Table </a:t>
            </a:r>
            <a:r>
              <a:rPr lang="en-US" sz="2000" i="1" dirty="0"/>
              <a:t>of Contents</a:t>
            </a:r>
            <a:r>
              <a:rPr lang="en-US" sz="2000" dirty="0"/>
              <a:t> </a:t>
            </a:r>
            <a:r>
              <a:rPr lang="en-US" sz="2000" dirty="0" smtClean="0"/>
              <a:t/>
            </a:r>
            <a:br>
              <a:rPr lang="en-US" sz="2000" dirty="0" smtClean="0"/>
            </a:br>
            <a:r>
              <a:rPr lang="en-US" sz="2000" dirty="0" smtClean="0"/>
              <a:t>dialog </a:t>
            </a:r>
            <a:r>
              <a:rPr lang="en-US" sz="2000" dirty="0"/>
              <a:t>box appears, </a:t>
            </a:r>
            <a:r>
              <a:rPr lang="en-US" sz="2000" dirty="0" smtClean="0"/>
              <a:t>as </a:t>
            </a:r>
            <a:br>
              <a:rPr lang="en-US" sz="2000" dirty="0" smtClean="0"/>
            </a:br>
            <a:r>
              <a:rPr lang="en-US" sz="2000" dirty="0" smtClean="0"/>
              <a:t>shown at </a:t>
            </a:r>
            <a:r>
              <a:rPr lang="en-US" sz="2000" dirty="0" smtClean="0"/>
              <a:t>right. The </a:t>
            </a:r>
            <a:r>
              <a:rPr lang="en-US" sz="2000" i="1" dirty="0"/>
              <a:t>Print </a:t>
            </a:r>
            <a:r>
              <a:rPr lang="en-US" sz="2000" i="1" dirty="0" smtClean="0"/>
              <a:t/>
            </a:r>
            <a:br>
              <a:rPr lang="en-US" sz="2000" i="1" dirty="0" smtClean="0"/>
            </a:br>
            <a:r>
              <a:rPr lang="en-US" sz="2000" i="1" dirty="0" smtClean="0"/>
              <a:t>Preview</a:t>
            </a:r>
            <a:r>
              <a:rPr lang="en-US" sz="2000" dirty="0" smtClean="0"/>
              <a:t> box </a:t>
            </a:r>
            <a:r>
              <a:rPr lang="en-US" sz="2000" dirty="0"/>
              <a:t>lists the styles used to create the table of contents. The </a:t>
            </a:r>
            <a:r>
              <a:rPr lang="en-US" sz="2000" i="1" dirty="0"/>
              <a:t>Table of Contents</a:t>
            </a:r>
            <a:r>
              <a:rPr lang="en-US" sz="2000" dirty="0"/>
              <a:t> dialog box offers options for you to specify whether to show page numbers and whether to right align those page numbers. Tab leaders are symbols that serve as a visual guide from the headings to the page numbers. These can appear as periods, hyphens, lines, or none. The format for the Table of Contents can be changed to display different heading levels in the Table of Contents</a:t>
            </a:r>
            <a:r>
              <a:rPr lang="en-US" sz="2000" dirty="0" smtClean="0"/>
              <a:t>.</a:t>
            </a:r>
            <a:endParaRPr lang="en-US" sz="2000" dirty="0"/>
          </a:p>
        </p:txBody>
      </p:sp>
      <p:pic>
        <p:nvPicPr>
          <p:cNvPr id="2" name="Picture 1" descr="10.13.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1920" y="2421776"/>
            <a:ext cx="4084320" cy="1724837"/>
          </a:xfrm>
          <a:prstGeom prst="rect">
            <a:avLst/>
          </a:prstGeom>
        </p:spPr>
      </p:pic>
    </p:spTree>
    <p:extLst>
      <p:ext uri="{BB962C8B-B14F-4D97-AF65-F5344CB8AC3E}">
        <p14:creationId xmlns:p14="http://schemas.microsoft.com/office/powerpoint/2010/main" val="1028765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200" dirty="0" smtClean="0"/>
              <a:t>Click </a:t>
            </a:r>
            <a:r>
              <a:rPr lang="en-US" sz="2200" dirty="0"/>
              <a:t>the </a:t>
            </a:r>
            <a:r>
              <a:rPr lang="en-US" sz="2200" b="1" dirty="0"/>
              <a:t>Options</a:t>
            </a:r>
            <a:r>
              <a:rPr lang="en-US" sz="2200" dirty="0"/>
              <a:t> </a:t>
            </a:r>
            <a:r>
              <a:rPr lang="en-US" sz="2200" dirty="0" smtClean="0"/>
              <a:t/>
            </a:r>
            <a:br>
              <a:rPr lang="en-US" sz="2200" dirty="0" smtClean="0"/>
            </a:br>
            <a:r>
              <a:rPr lang="en-US" sz="2200" dirty="0" smtClean="0"/>
              <a:t>button</a:t>
            </a:r>
            <a:r>
              <a:rPr lang="en-US" sz="2200" dirty="0"/>
              <a:t>. The </a:t>
            </a:r>
            <a:r>
              <a:rPr lang="en-US" sz="2200" i="1" dirty="0"/>
              <a:t>Table </a:t>
            </a:r>
            <a:r>
              <a:rPr lang="en-US" sz="2200" i="1" dirty="0" smtClean="0"/>
              <a:t/>
            </a:r>
            <a:br>
              <a:rPr lang="en-US" sz="2200" i="1" dirty="0" smtClean="0"/>
            </a:br>
            <a:r>
              <a:rPr lang="en-US" sz="2200" i="1" dirty="0" smtClean="0"/>
              <a:t>of </a:t>
            </a:r>
            <a:r>
              <a:rPr lang="en-US" sz="2200" i="1" dirty="0"/>
              <a:t>Contents Options</a:t>
            </a:r>
            <a:r>
              <a:rPr lang="en-US" sz="2200" dirty="0"/>
              <a:t> </a:t>
            </a:r>
            <a:r>
              <a:rPr lang="en-US" sz="2200" dirty="0" smtClean="0"/>
              <a:t/>
            </a:r>
            <a:br>
              <a:rPr lang="en-US" sz="2200" dirty="0" smtClean="0"/>
            </a:br>
            <a:r>
              <a:rPr lang="en-US" sz="2200" dirty="0" smtClean="0"/>
              <a:t>dialog </a:t>
            </a:r>
            <a:r>
              <a:rPr lang="en-US" sz="2200" dirty="0"/>
              <a:t>box appears, </a:t>
            </a:r>
            <a:r>
              <a:rPr lang="en-US" sz="2200" dirty="0" smtClean="0"/>
              <a:t/>
            </a:r>
            <a:br>
              <a:rPr lang="en-US" sz="2200" dirty="0" smtClean="0"/>
            </a:br>
            <a:r>
              <a:rPr lang="en-US" sz="2200" dirty="0" smtClean="0"/>
              <a:t>as </a:t>
            </a:r>
            <a:r>
              <a:rPr lang="en-US" sz="2200" dirty="0"/>
              <a:t>shown </a:t>
            </a:r>
            <a:r>
              <a:rPr lang="en-US" sz="2200" dirty="0" smtClean="0"/>
              <a:t>at right. </a:t>
            </a:r>
            <a:br>
              <a:rPr lang="en-US" sz="2200" dirty="0" smtClean="0"/>
            </a:br>
            <a:r>
              <a:rPr lang="en-US" sz="2200" dirty="0" smtClean="0"/>
              <a:t>The </a:t>
            </a:r>
            <a:r>
              <a:rPr lang="en-US" sz="2200" dirty="0"/>
              <a:t>Options dialog </a:t>
            </a:r>
            <a:r>
              <a:rPr lang="en-US" sz="2200" dirty="0" smtClean="0"/>
              <a:t/>
            </a:r>
            <a:br>
              <a:rPr lang="en-US" sz="2200" dirty="0" smtClean="0"/>
            </a:br>
            <a:r>
              <a:rPr lang="en-US" sz="2200" dirty="0" smtClean="0"/>
              <a:t>box </a:t>
            </a:r>
            <a:r>
              <a:rPr lang="en-US" sz="2200" dirty="0"/>
              <a:t>provides options </a:t>
            </a:r>
            <a:r>
              <a:rPr lang="en-US" sz="2200" dirty="0" smtClean="0"/>
              <a:t/>
            </a:r>
            <a:br>
              <a:rPr lang="en-US" sz="2200" dirty="0" smtClean="0"/>
            </a:br>
            <a:r>
              <a:rPr lang="en-US" sz="2200" dirty="0" smtClean="0"/>
              <a:t>for </a:t>
            </a:r>
            <a:r>
              <a:rPr lang="en-US" sz="2200" dirty="0"/>
              <a:t>choosing which </a:t>
            </a:r>
            <a:r>
              <a:rPr lang="en-US" sz="2200" dirty="0" smtClean="0"/>
              <a:t/>
            </a:r>
            <a:br>
              <a:rPr lang="en-US" sz="2200" dirty="0" smtClean="0"/>
            </a:br>
            <a:r>
              <a:rPr lang="en-US" sz="2200" dirty="0" smtClean="0"/>
              <a:t>styles </a:t>
            </a:r>
            <a:r>
              <a:rPr lang="en-US" sz="2200" dirty="0"/>
              <a:t>to include and at what level you want them to appear in the table of contents.</a:t>
            </a:r>
          </a:p>
          <a:p>
            <a:pPr marL="457200" indent="-457200">
              <a:buFont typeface="+mj-lt"/>
              <a:buAutoNum type="arabicPeriod" startAt="3"/>
            </a:pPr>
            <a:r>
              <a:rPr lang="en-US" sz="2200" dirty="0" smtClean="0"/>
              <a:t>In </a:t>
            </a:r>
            <a:r>
              <a:rPr lang="en-US" sz="2200" dirty="0"/>
              <a:t>the </a:t>
            </a:r>
            <a:r>
              <a:rPr lang="en-US" sz="2200" i="1" dirty="0"/>
              <a:t>Build table of contents from</a:t>
            </a:r>
            <a:r>
              <a:rPr lang="en-US" sz="2200" dirty="0"/>
              <a:t> section, scroll through the TOC level list. Notice the styles and their levels marked for inclusion in the table of contents</a:t>
            </a:r>
            <a:r>
              <a:rPr lang="en-US" sz="2200" dirty="0" smtClean="0"/>
              <a:t>.</a:t>
            </a:r>
            <a:endParaRPr lang="en-US" sz="2200" dirty="0"/>
          </a:p>
        </p:txBody>
      </p:sp>
      <p:pic>
        <p:nvPicPr>
          <p:cNvPr id="2" name="Picture 1" descr="10.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5360" y="1678508"/>
            <a:ext cx="4998720" cy="2599757"/>
          </a:xfrm>
          <a:prstGeom prst="rect">
            <a:avLst/>
          </a:prstGeom>
        </p:spPr>
      </p:pic>
    </p:spTree>
    <p:extLst>
      <p:ext uri="{BB962C8B-B14F-4D97-AF65-F5344CB8AC3E}">
        <p14:creationId xmlns:p14="http://schemas.microsoft.com/office/powerpoint/2010/main" val="32695161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300" dirty="0" smtClean="0"/>
              <a:t>Add </a:t>
            </a:r>
            <a:r>
              <a:rPr lang="en-US" sz="2300" dirty="0"/>
              <a:t>a TOC level 4 by, keying </a:t>
            </a:r>
            <a:r>
              <a:rPr lang="en-US" sz="2300" b="1" dirty="0"/>
              <a:t>4</a:t>
            </a:r>
            <a:r>
              <a:rPr lang="en-US" sz="2300" dirty="0"/>
              <a:t> in the box by Heading 4; a check mark is automatically placed by the heading. Click </a:t>
            </a:r>
            <a:r>
              <a:rPr lang="en-US" sz="2300" b="1" dirty="0"/>
              <a:t>OK</a:t>
            </a:r>
            <a:r>
              <a:rPr lang="en-US" sz="2300" dirty="0"/>
              <a:t> to close the Table of Contents Options dialog box then click </a:t>
            </a:r>
            <a:r>
              <a:rPr lang="en-US" sz="2300" b="1" dirty="0"/>
              <a:t>OK</a:t>
            </a:r>
            <a:r>
              <a:rPr lang="en-US" sz="2300" dirty="0"/>
              <a:t> to close the Table of Contents dialog box.</a:t>
            </a:r>
          </a:p>
          <a:p>
            <a:pPr marL="457200" indent="-457200">
              <a:buFont typeface="+mj-lt"/>
              <a:buAutoNum type="arabicPeriod" startAt="5"/>
            </a:pPr>
            <a:r>
              <a:rPr lang="en-US" sz="2300" dirty="0" smtClean="0"/>
              <a:t>If </a:t>
            </a:r>
            <a:r>
              <a:rPr lang="en-US" sz="2300" dirty="0"/>
              <a:t>prompted to replace the selected table of contents, click </a:t>
            </a:r>
            <a:r>
              <a:rPr lang="en-US" sz="2300" b="1" dirty="0"/>
              <a:t>Yes</a:t>
            </a:r>
            <a:r>
              <a:rPr lang="en-US" sz="2300" dirty="0"/>
              <a:t>.</a:t>
            </a:r>
          </a:p>
          <a:p>
            <a:pPr marL="457200" indent="-457200">
              <a:buFont typeface="+mj-lt"/>
              <a:buAutoNum type="arabicPeriod" startAt="5"/>
            </a:pPr>
            <a:r>
              <a:rPr lang="en-US" sz="2300" dirty="0" smtClean="0"/>
              <a:t>On </a:t>
            </a:r>
            <a:r>
              <a:rPr lang="en-US" sz="2300" dirty="0"/>
              <a:t>the </a:t>
            </a:r>
            <a:r>
              <a:rPr lang="en-US" sz="2300" i="1" dirty="0"/>
              <a:t>Home </a:t>
            </a:r>
            <a:r>
              <a:rPr lang="en-US" sz="2300" dirty="0"/>
              <a:t>tab in the </a:t>
            </a:r>
            <a:r>
              <a:rPr lang="en-US" sz="2300" i="1" dirty="0"/>
              <a:t>Styles</a:t>
            </a:r>
            <a:r>
              <a:rPr lang="en-US" sz="2300" dirty="0"/>
              <a:t> group, notice that </a:t>
            </a:r>
            <a:r>
              <a:rPr lang="en-US" sz="2300" b="1" dirty="0"/>
              <a:t>Heading 4</a:t>
            </a:r>
            <a:r>
              <a:rPr lang="en-US" sz="2300" dirty="0"/>
              <a:t> is now available. Scroll down to page 3 and select the </a:t>
            </a:r>
            <a:r>
              <a:rPr lang="en-US" sz="2300" i="1" dirty="0"/>
              <a:t>RISK AND PAIN FACTORS</a:t>
            </a:r>
            <a:r>
              <a:rPr lang="en-US" sz="2300" dirty="0"/>
              <a:t> heading. On the </a:t>
            </a:r>
            <a:r>
              <a:rPr lang="en-US" sz="2300" i="1" dirty="0"/>
              <a:t>Styles</a:t>
            </a:r>
            <a:r>
              <a:rPr lang="en-US" sz="2300" dirty="0"/>
              <a:t> group, select </a:t>
            </a:r>
            <a:r>
              <a:rPr lang="en-US" sz="2300" b="1" dirty="0"/>
              <a:t>Heading 4</a:t>
            </a:r>
            <a:r>
              <a:rPr lang="en-US" sz="2300" dirty="0"/>
              <a:t>—the format for the selected text automatically changes and the Heading 4 style is applied</a:t>
            </a:r>
            <a:r>
              <a:rPr lang="en-US" sz="2300" dirty="0" smtClean="0"/>
              <a:t>.</a:t>
            </a:r>
            <a:endParaRPr lang="en-US" sz="2300" dirty="0"/>
          </a:p>
        </p:txBody>
      </p:sp>
    </p:spTree>
    <p:extLst>
      <p:ext uri="{BB962C8B-B14F-4D97-AF65-F5344CB8AC3E}">
        <p14:creationId xmlns:p14="http://schemas.microsoft.com/office/powerpoint/2010/main" val="2657321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smtClean="0"/>
              <a:t>Applying </a:t>
            </a:r>
            <a:r>
              <a:rPr lang="en-US" b="1" dirty="0"/>
              <a:t>a Hyperlink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Working </a:t>
            </a:r>
            <a:r>
              <a:rPr lang="en-US" sz="2400" dirty="0"/>
              <a:t>with hyperlinks quickly takes you to the location within the document, web page, bookmark, or email </a:t>
            </a:r>
            <a:r>
              <a:rPr lang="en-US" sz="2400" dirty="0" smtClean="0"/>
              <a:t>address.</a:t>
            </a:r>
          </a:p>
          <a:p>
            <a:r>
              <a:rPr lang="en-US" sz="2400" dirty="0" smtClean="0"/>
              <a:t>In the following exercise, </a:t>
            </a:r>
            <a:r>
              <a:rPr lang="en-US" sz="2400" dirty="0"/>
              <a:t>you learn to insert a hyperlink in text and an image, add a screen tip, and remove a hyperlink and screen tip.</a:t>
            </a:r>
          </a:p>
          <a:p>
            <a:endParaRPr lang="en-US" sz="2400" dirty="0"/>
          </a:p>
        </p:txBody>
      </p:sp>
    </p:spTree>
    <p:extLst>
      <p:ext uri="{BB962C8B-B14F-4D97-AF65-F5344CB8AC3E}">
        <p14:creationId xmlns:p14="http://schemas.microsoft.com/office/powerpoint/2010/main" val="2122840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8"/>
            </a:pPr>
            <a:r>
              <a:rPr lang="en-US" sz="2300" dirty="0" smtClean="0"/>
              <a:t>Press </a:t>
            </a:r>
            <a:r>
              <a:rPr lang="en-US" sz="2300" b="1" dirty="0"/>
              <a:t>Ctrl+Home</a:t>
            </a:r>
            <a:r>
              <a:rPr lang="en-US" sz="2300" dirty="0"/>
              <a:t> to return to the beginning of the document. Click the </a:t>
            </a:r>
            <a:r>
              <a:rPr lang="en-US" sz="2300" b="1" dirty="0"/>
              <a:t>References</a:t>
            </a:r>
            <a:r>
              <a:rPr lang="en-US" sz="2300" dirty="0"/>
              <a:t> tab in the </a:t>
            </a:r>
            <a:r>
              <a:rPr lang="en-US" sz="2300" i="1" dirty="0"/>
              <a:t>Table of Contents</a:t>
            </a:r>
            <a:r>
              <a:rPr lang="en-US" sz="2300" dirty="0"/>
              <a:t> group, click the </a:t>
            </a:r>
            <a:r>
              <a:rPr lang="en-US" sz="2300" b="1" dirty="0"/>
              <a:t>Table of Contents</a:t>
            </a:r>
            <a:r>
              <a:rPr lang="en-US" sz="2300" dirty="0"/>
              <a:t> button then select </a:t>
            </a:r>
            <a:r>
              <a:rPr lang="en-US" sz="2300" b="1" dirty="0"/>
              <a:t>Insert Table of Contents</a:t>
            </a:r>
            <a:r>
              <a:rPr lang="en-US" sz="2300" dirty="0"/>
              <a:t> from the menu. The </a:t>
            </a:r>
            <a:r>
              <a:rPr lang="en-US" sz="2300" i="1" dirty="0"/>
              <a:t>Table of Contents</a:t>
            </a:r>
            <a:r>
              <a:rPr lang="en-US" sz="2300" dirty="0"/>
              <a:t> dialog box opens. Under the </a:t>
            </a:r>
            <a:r>
              <a:rPr lang="en-US" sz="2300" i="1" dirty="0"/>
              <a:t>General</a:t>
            </a:r>
            <a:r>
              <a:rPr lang="en-US" sz="2300" dirty="0"/>
              <a:t> section, click the </a:t>
            </a:r>
            <a:r>
              <a:rPr lang="en-US" sz="2300" b="1" dirty="0"/>
              <a:t>drop-down arrow</a:t>
            </a:r>
            <a:r>
              <a:rPr lang="en-US" sz="2300" dirty="0"/>
              <a:t> on the </a:t>
            </a:r>
            <a:r>
              <a:rPr lang="en-US" sz="2300" i="1" dirty="0"/>
              <a:t>Formats</a:t>
            </a:r>
            <a:r>
              <a:rPr lang="en-US" sz="2300" dirty="0"/>
              <a:t> menu and select </a:t>
            </a:r>
            <a:r>
              <a:rPr lang="en-US" sz="2300" b="1" dirty="0"/>
              <a:t>Formal</a:t>
            </a:r>
            <a:r>
              <a:rPr lang="en-US" sz="2300" dirty="0"/>
              <a:t>.</a:t>
            </a:r>
          </a:p>
          <a:p>
            <a:pPr marL="457200" indent="-457200">
              <a:buFont typeface="+mj-lt"/>
              <a:buAutoNum type="arabicPeriod" startAt="8"/>
            </a:pPr>
            <a:r>
              <a:rPr lang="en-US" sz="2300" dirty="0" smtClean="0"/>
              <a:t>In </a:t>
            </a:r>
            <a:r>
              <a:rPr lang="en-US" sz="2300" dirty="0"/>
              <a:t>the </a:t>
            </a:r>
            <a:r>
              <a:rPr lang="en-US" sz="2300" i="1" dirty="0"/>
              <a:t>Print Preview</a:t>
            </a:r>
            <a:r>
              <a:rPr lang="en-US" sz="2300" dirty="0"/>
              <a:t> section, click the </a:t>
            </a:r>
            <a:r>
              <a:rPr lang="en-US" sz="2300" b="1" dirty="0"/>
              <a:t>drop-down arrow</a:t>
            </a:r>
            <a:r>
              <a:rPr lang="en-US" sz="2300" dirty="0"/>
              <a:t> on the </a:t>
            </a:r>
            <a:r>
              <a:rPr lang="en-US" sz="2300" i="1" dirty="0"/>
              <a:t>Tab leader</a:t>
            </a:r>
            <a:r>
              <a:rPr lang="en-US" sz="2300" dirty="0"/>
              <a:t> drop-down menu and select </a:t>
            </a:r>
            <a:r>
              <a:rPr lang="en-US" sz="2300" b="1" dirty="0"/>
              <a:t>hyphens</a:t>
            </a:r>
            <a:r>
              <a:rPr lang="en-US" sz="2300" dirty="0"/>
              <a:t>. By default, the Tab leader uses periods.</a:t>
            </a:r>
          </a:p>
          <a:p>
            <a:pPr marL="457200" indent="-457200">
              <a:buFont typeface="+mj-lt"/>
              <a:buAutoNum type="arabicPeriod" startAt="8"/>
            </a:pPr>
            <a:r>
              <a:rPr lang="en-US" sz="2300" b="1" dirty="0" smtClean="0"/>
              <a:t> </a:t>
            </a:r>
            <a:r>
              <a:rPr lang="en-US" sz="2300" dirty="0" smtClean="0"/>
              <a:t>In </a:t>
            </a:r>
            <a:r>
              <a:rPr lang="en-US" sz="2300" dirty="0"/>
              <a:t>the </a:t>
            </a:r>
            <a:r>
              <a:rPr lang="en-US" sz="2300" i="1" dirty="0"/>
              <a:t>General</a:t>
            </a:r>
            <a:r>
              <a:rPr lang="en-US" sz="2300" dirty="0"/>
              <a:t> section, notice that under the </a:t>
            </a:r>
            <a:r>
              <a:rPr lang="en-US" sz="2300" i="1" dirty="0"/>
              <a:t>Show levels</a:t>
            </a:r>
            <a:r>
              <a:rPr lang="en-US" sz="2300" dirty="0"/>
              <a:t> option, </a:t>
            </a:r>
            <a:r>
              <a:rPr lang="en-US" sz="2300" b="1" dirty="0"/>
              <a:t>4 levels</a:t>
            </a:r>
            <a:r>
              <a:rPr lang="en-US" sz="2300" dirty="0"/>
              <a:t> is displayed. Therefore the preview screen displays four levels</a:t>
            </a:r>
            <a:r>
              <a:rPr lang="en-US" sz="2300" dirty="0" smtClean="0"/>
              <a:t>.</a:t>
            </a:r>
            <a:endParaRPr lang="en-US" sz="2300" dirty="0"/>
          </a:p>
        </p:txBody>
      </p:sp>
    </p:spTree>
    <p:extLst>
      <p:ext uri="{BB962C8B-B14F-4D97-AF65-F5344CB8AC3E}">
        <p14:creationId xmlns:p14="http://schemas.microsoft.com/office/powerpoint/2010/main" val="3482102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1"/>
            </a:pPr>
            <a:r>
              <a:rPr lang="en-US" sz="2400" b="1" dirty="0" smtClean="0"/>
              <a:t> </a:t>
            </a:r>
            <a:r>
              <a:rPr lang="en-US" sz="2400" dirty="0" smtClean="0"/>
              <a:t>Click </a:t>
            </a:r>
            <a:r>
              <a:rPr lang="en-US" sz="2400" b="1" dirty="0"/>
              <a:t>OK</a:t>
            </a:r>
            <a:r>
              <a:rPr lang="en-US" sz="2400" dirty="0"/>
              <a:t> to close the </a:t>
            </a:r>
            <a:r>
              <a:rPr lang="en-US" sz="2400" i="1" dirty="0"/>
              <a:t>Table of Contents</a:t>
            </a:r>
            <a:r>
              <a:rPr lang="en-US" sz="2400" dirty="0"/>
              <a:t> dialog box. Word displays a prompt asking you if you want to replace the selected table of contents. Click </a:t>
            </a:r>
            <a:r>
              <a:rPr lang="en-US" sz="2400" b="1" dirty="0"/>
              <a:t>Yes</a:t>
            </a:r>
            <a:r>
              <a:rPr lang="en-US" sz="2400" dirty="0"/>
              <a:t>.</a:t>
            </a:r>
          </a:p>
          <a:p>
            <a:pPr marL="457200" indent="-457200">
              <a:buFont typeface="+mj-lt"/>
              <a:buAutoNum type="arabicPeriod" startAt="11"/>
            </a:pPr>
            <a:r>
              <a:rPr lang="en-US" sz="2400" b="1" dirty="0" smtClean="0"/>
              <a:t> </a:t>
            </a:r>
            <a:r>
              <a:rPr lang="en-US" sz="2400" dirty="0" smtClean="0"/>
              <a:t>The </a:t>
            </a:r>
            <a:r>
              <a:rPr lang="en-US" sz="2400" dirty="0"/>
              <a:t>new format for the table of contents displays four levels. The Risk and pain factors heading is listed as a level four, so it now displays in the table of contents.</a:t>
            </a:r>
          </a:p>
          <a:p>
            <a:pPr marL="457200" indent="-457200">
              <a:buFont typeface="+mj-lt"/>
              <a:buAutoNum type="arabicPeriod" startAt="11"/>
            </a:pPr>
            <a:r>
              <a:rPr lang="en-US" sz="2400" b="1" dirty="0" smtClean="0"/>
              <a:t> SAVE</a:t>
            </a:r>
            <a:r>
              <a:rPr lang="en-US" sz="2400" dirty="0" smtClean="0"/>
              <a:t> </a:t>
            </a:r>
            <a:r>
              <a:rPr lang="en-US" sz="2400" dirty="0"/>
              <a:t>the document as </a:t>
            </a:r>
            <a:r>
              <a:rPr lang="en-US" sz="2400" b="1" i="1" dirty="0"/>
              <a:t>website_template1</a:t>
            </a:r>
            <a:r>
              <a:rPr lang="en-US" sz="2400" dirty="0"/>
              <a:t> in your USB flash drive in the lesson folder.</a:t>
            </a:r>
          </a:p>
          <a:p>
            <a:pPr marL="457200" indent="-457200">
              <a:buFont typeface="+mj-lt"/>
              <a:buAutoNum type="arabicPeriod" startAt="11"/>
            </a:pPr>
            <a:r>
              <a:rPr lang="en-US" sz="2400" b="1" dirty="0" smtClean="0"/>
              <a:t> </a:t>
            </a:r>
            <a:r>
              <a:rPr lang="en-US" sz="2400" dirty="0" smtClean="0"/>
              <a:t>On </a:t>
            </a:r>
            <a:r>
              <a:rPr lang="en-US" sz="2400" dirty="0"/>
              <a:t>the </a:t>
            </a:r>
            <a:r>
              <a:rPr lang="en-US" sz="2400" i="1" dirty="0"/>
              <a:t>Table of Contents</a:t>
            </a:r>
            <a:r>
              <a:rPr lang="en-US" sz="2400" dirty="0"/>
              <a:t> group, click the </a:t>
            </a:r>
            <a:r>
              <a:rPr lang="en-US" sz="2400" b="1" dirty="0"/>
              <a:t>Table of Contents</a:t>
            </a:r>
            <a:r>
              <a:rPr lang="en-US" sz="2400" dirty="0"/>
              <a:t> button, and then select </a:t>
            </a:r>
            <a:r>
              <a:rPr lang="en-US" sz="2400" b="1" dirty="0"/>
              <a:t>Insert Table of Contents</a:t>
            </a:r>
            <a:r>
              <a:rPr lang="en-US" sz="2400" dirty="0"/>
              <a:t> from the menu</a:t>
            </a:r>
            <a:r>
              <a:rPr lang="en-US" sz="2400" dirty="0" smtClean="0"/>
              <a:t>.</a:t>
            </a:r>
            <a:endParaRPr lang="en-US" sz="2400" dirty="0"/>
          </a:p>
        </p:txBody>
      </p:sp>
    </p:spTree>
    <p:extLst>
      <p:ext uri="{BB962C8B-B14F-4D97-AF65-F5344CB8AC3E}">
        <p14:creationId xmlns:p14="http://schemas.microsoft.com/office/powerpoint/2010/main" val="25619538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Format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15"/>
            </a:pPr>
            <a:r>
              <a:rPr lang="en-US" sz="2400" dirty="0"/>
              <a:t>Click the </a:t>
            </a:r>
            <a:r>
              <a:rPr lang="en-US" sz="2400" b="1" dirty="0"/>
              <a:t>check box</a:t>
            </a:r>
            <a:r>
              <a:rPr lang="en-US" sz="2400" dirty="0"/>
              <a:t> for </a:t>
            </a:r>
            <a:r>
              <a:rPr lang="en-US" sz="2400" b="1" dirty="0"/>
              <a:t>Right align page numbers</a:t>
            </a:r>
            <a:r>
              <a:rPr lang="en-US" sz="2400" dirty="0"/>
              <a:t> to remove the check and turn off the right alignment. Notice that the </a:t>
            </a:r>
            <a:r>
              <a:rPr lang="en-US" sz="2400" i="1" dirty="0"/>
              <a:t>Print Preview</a:t>
            </a:r>
            <a:r>
              <a:rPr lang="en-US" sz="2400" dirty="0"/>
              <a:t> area displays no leaders. Click </a:t>
            </a:r>
            <a:r>
              <a:rPr lang="en-US" sz="2400" b="1" dirty="0"/>
              <a:t>OK</a:t>
            </a:r>
            <a:r>
              <a:rPr lang="en-US" sz="2400" dirty="0"/>
              <a:t>. A prompt box will appear asking if you want to replace the selected table of contents. Click </a:t>
            </a:r>
            <a:r>
              <a:rPr lang="en-US" sz="2400" b="1" dirty="0"/>
              <a:t>Yes</a:t>
            </a:r>
            <a:r>
              <a:rPr lang="en-US" sz="2400" dirty="0"/>
              <a:t>. The table of contents is updated with no alignment set.</a:t>
            </a:r>
          </a:p>
          <a:p>
            <a:pPr marL="457200" indent="-457200">
              <a:buFont typeface="+mj-lt"/>
              <a:buAutoNum type="arabicPeriod" startAt="15"/>
            </a:pPr>
            <a:r>
              <a:rPr lang="en-US" sz="2400" b="1" dirty="0" smtClean="0"/>
              <a:t> SAVE</a:t>
            </a:r>
            <a:r>
              <a:rPr lang="en-US" sz="2400" dirty="0" smtClean="0"/>
              <a:t> </a:t>
            </a:r>
            <a:r>
              <a:rPr lang="en-US" sz="2400" dirty="0"/>
              <a:t>the document as </a:t>
            </a:r>
            <a:r>
              <a:rPr lang="en-US" sz="2400" b="1" i="1" dirty="0"/>
              <a:t>website_template2</a:t>
            </a:r>
            <a:r>
              <a:rPr lang="en-US" sz="2400" dirty="0"/>
              <a:t> in your USB flash drive in the lesson folder.</a:t>
            </a:r>
          </a:p>
          <a:p>
            <a:r>
              <a:rPr lang="en-US" sz="2400" b="1" dirty="0"/>
              <a:t>LEAVE</a:t>
            </a:r>
            <a:r>
              <a:rPr lang="en-US" sz="2400" dirty="0"/>
              <a:t> the document open to use in the next exercise</a:t>
            </a:r>
            <a:r>
              <a:rPr lang="en-US" sz="2400" dirty="0" smtClean="0"/>
              <a:t>.</a:t>
            </a:r>
            <a:endParaRPr lang="en-US" sz="2400" dirty="0"/>
          </a:p>
        </p:txBody>
      </p:sp>
    </p:spTree>
    <p:extLst>
      <p:ext uri="{BB962C8B-B14F-4D97-AF65-F5344CB8AC3E}">
        <p14:creationId xmlns:p14="http://schemas.microsoft.com/office/powerpoint/2010/main" val="1585607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Modifying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Modifying </a:t>
            </a:r>
            <a:r>
              <a:rPr lang="en-US" sz="2400" dirty="0"/>
              <a:t>a table of contents allows you to change the properties and formatting and to decide whether you want to apply the changes to the present document, the Quick Style list, or add to the template to reapply. </a:t>
            </a:r>
            <a:endParaRPr lang="en-US" sz="2400" dirty="0" smtClean="0"/>
          </a:p>
          <a:p>
            <a:r>
              <a:rPr lang="en-US" sz="2400" dirty="0" smtClean="0"/>
              <a:t>Any </a:t>
            </a:r>
            <a:r>
              <a:rPr lang="en-US" sz="2400" dirty="0"/>
              <a:t>changes made will allow you to automatically update the document. </a:t>
            </a:r>
            <a:endParaRPr lang="en-US" sz="2400" dirty="0" smtClean="0"/>
          </a:p>
          <a:p>
            <a:r>
              <a:rPr lang="en-US" sz="2400" dirty="0" smtClean="0"/>
              <a:t>In </a:t>
            </a:r>
            <a:r>
              <a:rPr lang="en-US" sz="2400" dirty="0"/>
              <a:t>this lesson, you learn to modify a table of contents by changing the formatting and turning off the Quick Style list</a:t>
            </a:r>
            <a:r>
              <a:rPr lang="en-US" sz="2400" dirty="0" smtClean="0"/>
              <a:t>.</a:t>
            </a:r>
            <a:endParaRPr lang="en-US" sz="2400" dirty="0"/>
          </a:p>
        </p:txBody>
      </p:sp>
    </p:spTree>
    <p:extLst>
      <p:ext uri="{BB962C8B-B14F-4D97-AF65-F5344CB8AC3E}">
        <p14:creationId xmlns:p14="http://schemas.microsoft.com/office/powerpoint/2010/main" val="8947411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Modify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that is open from the previous exercise.</a:t>
            </a:r>
          </a:p>
          <a:p>
            <a:pPr marL="457200" indent="-457200">
              <a:buFont typeface="+mj-lt"/>
              <a:buAutoNum type="arabicPeriod"/>
            </a:pPr>
            <a:r>
              <a:rPr lang="en-US" sz="2400" dirty="0" smtClean="0"/>
              <a:t>Position </a:t>
            </a:r>
            <a:r>
              <a:rPr lang="en-US" sz="2400" dirty="0"/>
              <a:t>the insertion </a:t>
            </a:r>
            <a:r>
              <a:rPr lang="en-US" sz="2400" dirty="0" smtClean="0"/>
              <a:t/>
            </a:r>
            <a:br>
              <a:rPr lang="en-US" sz="2400" dirty="0" smtClean="0"/>
            </a:br>
            <a:r>
              <a:rPr lang="en-US" sz="2400" dirty="0" smtClean="0"/>
              <a:t>point </a:t>
            </a:r>
            <a:r>
              <a:rPr lang="en-US" sz="2400" dirty="0"/>
              <a:t>in the table of </a:t>
            </a:r>
            <a:r>
              <a:rPr lang="en-US" sz="2400" dirty="0" smtClean="0"/>
              <a:t/>
            </a:r>
            <a:br>
              <a:rPr lang="en-US" sz="2400" dirty="0" smtClean="0"/>
            </a:br>
            <a:r>
              <a:rPr lang="en-US" sz="2400" dirty="0" smtClean="0"/>
              <a:t>contents</a:t>
            </a:r>
            <a:r>
              <a:rPr lang="en-US" sz="2400" dirty="0"/>
              <a:t>. On the </a:t>
            </a:r>
            <a:r>
              <a:rPr lang="en-US" sz="2400" dirty="0" smtClean="0"/>
              <a:t/>
            </a:r>
            <a:br>
              <a:rPr lang="en-US" sz="2400" dirty="0" smtClean="0"/>
            </a:br>
            <a:r>
              <a:rPr lang="en-US" sz="2400" i="1" dirty="0" smtClean="0"/>
              <a:t>References</a:t>
            </a:r>
            <a:r>
              <a:rPr lang="en-US" sz="2400" dirty="0" smtClean="0"/>
              <a:t> </a:t>
            </a:r>
            <a:r>
              <a:rPr lang="en-US" sz="2400" dirty="0"/>
              <a:t>tab in the </a:t>
            </a:r>
            <a:r>
              <a:rPr lang="en-US" sz="2400" dirty="0" smtClean="0"/>
              <a:t/>
            </a:r>
            <a:br>
              <a:rPr lang="en-US" sz="2400" dirty="0" smtClean="0"/>
            </a:br>
            <a:r>
              <a:rPr lang="en-US" sz="2400" i="1" dirty="0" smtClean="0"/>
              <a:t>Table </a:t>
            </a:r>
            <a:r>
              <a:rPr lang="en-US" sz="2400" i="1" dirty="0"/>
              <a:t>of Contents</a:t>
            </a:r>
            <a:r>
              <a:rPr lang="en-US" sz="2400" dirty="0"/>
              <a:t> </a:t>
            </a:r>
            <a:r>
              <a:rPr lang="en-US" sz="2400" dirty="0" smtClean="0"/>
              <a:t/>
            </a:r>
            <a:br>
              <a:rPr lang="en-US" sz="2400" dirty="0" smtClean="0"/>
            </a:br>
            <a:r>
              <a:rPr lang="en-US" sz="2400" dirty="0" smtClean="0"/>
              <a:t>group</a:t>
            </a:r>
            <a:r>
              <a:rPr lang="en-US" sz="2400" dirty="0"/>
              <a:t>, click the </a:t>
            </a:r>
            <a:r>
              <a:rPr lang="en-US" sz="2400" b="1" dirty="0"/>
              <a:t>Table </a:t>
            </a:r>
            <a:r>
              <a:rPr lang="en-US" sz="2400" b="1" dirty="0" smtClean="0"/>
              <a:t/>
            </a:r>
            <a:br>
              <a:rPr lang="en-US" sz="2400" b="1" dirty="0" smtClean="0"/>
            </a:br>
            <a:r>
              <a:rPr lang="en-US" sz="2400" b="1" dirty="0" smtClean="0"/>
              <a:t>of </a:t>
            </a:r>
            <a:r>
              <a:rPr lang="en-US" sz="2400" b="1" dirty="0"/>
              <a:t>Contents</a:t>
            </a:r>
            <a:r>
              <a:rPr lang="en-US" sz="2400" dirty="0"/>
              <a:t> button, </a:t>
            </a:r>
            <a:r>
              <a:rPr lang="en-US" sz="2400" dirty="0" smtClean="0"/>
              <a:t/>
            </a:r>
            <a:br>
              <a:rPr lang="en-US" sz="2400" dirty="0" smtClean="0"/>
            </a:br>
            <a:r>
              <a:rPr lang="en-US" sz="2400" dirty="0" smtClean="0"/>
              <a:t>click </a:t>
            </a:r>
            <a:r>
              <a:rPr lang="en-US" sz="2400" b="1" dirty="0"/>
              <a:t>Insert Table of </a:t>
            </a:r>
            <a:r>
              <a:rPr lang="en-US" sz="2400" b="1" dirty="0" smtClean="0"/>
              <a:t/>
            </a:r>
            <a:br>
              <a:rPr lang="en-US" sz="2400" b="1" dirty="0" smtClean="0"/>
            </a:br>
            <a:r>
              <a:rPr lang="en-US" sz="2400" b="1" dirty="0" smtClean="0"/>
              <a:t>Contents</a:t>
            </a:r>
            <a:r>
              <a:rPr lang="en-US" sz="2400" dirty="0"/>
              <a:t>, and then click the </a:t>
            </a:r>
            <a:r>
              <a:rPr lang="en-US" sz="2400" b="1" dirty="0"/>
              <a:t>Modify . . .</a:t>
            </a:r>
            <a:r>
              <a:rPr lang="en-US" sz="2400" dirty="0"/>
              <a:t> button in the lower right of the </a:t>
            </a:r>
            <a:r>
              <a:rPr lang="en-US" sz="2400" i="1" dirty="0"/>
              <a:t>Table of Contents</a:t>
            </a:r>
            <a:r>
              <a:rPr lang="en-US" sz="2400" dirty="0"/>
              <a:t> dialog box. The </a:t>
            </a:r>
            <a:r>
              <a:rPr lang="en-US" sz="2400" i="1" dirty="0"/>
              <a:t>Style</a:t>
            </a:r>
            <a:r>
              <a:rPr lang="en-US" sz="2400" dirty="0"/>
              <a:t> dialog box opens with </a:t>
            </a:r>
            <a:r>
              <a:rPr lang="en-US" sz="2400" b="1" dirty="0"/>
              <a:t>TOC 1</a:t>
            </a:r>
            <a:r>
              <a:rPr lang="en-US" sz="2400" dirty="0"/>
              <a:t> selected as shown </a:t>
            </a:r>
            <a:r>
              <a:rPr lang="en-US" sz="2400" dirty="0" smtClean="0"/>
              <a:t>above. </a:t>
            </a:r>
            <a:endParaRPr lang="en-US" sz="2400" dirty="0"/>
          </a:p>
        </p:txBody>
      </p:sp>
      <p:pic>
        <p:nvPicPr>
          <p:cNvPr id="2" name="Picture 1" descr="1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8" y="2132856"/>
            <a:ext cx="4541520" cy="2771773"/>
          </a:xfrm>
          <a:prstGeom prst="rect">
            <a:avLst/>
          </a:prstGeom>
        </p:spPr>
      </p:pic>
    </p:spTree>
    <p:extLst>
      <p:ext uri="{BB962C8B-B14F-4D97-AF65-F5344CB8AC3E}">
        <p14:creationId xmlns:p14="http://schemas.microsoft.com/office/powerpoint/2010/main" val="22480888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Modify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556792"/>
            <a:ext cx="8229600" cy="4920208"/>
          </a:xfrm>
        </p:spPr>
        <p:txBody>
          <a:bodyPr/>
          <a:lstStyle/>
          <a:p>
            <a:pPr marL="457200" indent="-457200">
              <a:spcBef>
                <a:spcPts val="300"/>
              </a:spcBef>
              <a:buFont typeface="+mj-lt"/>
              <a:buAutoNum type="arabicPeriod" startAt="2"/>
            </a:pPr>
            <a:r>
              <a:rPr lang="en-US" sz="2200" dirty="0" smtClean="0"/>
              <a:t>Click </a:t>
            </a:r>
            <a:r>
              <a:rPr lang="en-US" sz="2200" dirty="0"/>
              <a:t>the </a:t>
            </a:r>
            <a:r>
              <a:rPr lang="en-US" sz="2200" b="1" dirty="0"/>
              <a:t>Modify</a:t>
            </a:r>
            <a:r>
              <a:rPr lang="en-US" sz="2200" dirty="0"/>
              <a:t> </a:t>
            </a:r>
            <a:r>
              <a:rPr lang="en-US" sz="2200" dirty="0" smtClean="0"/>
              <a:t/>
            </a:r>
            <a:br>
              <a:rPr lang="en-US" sz="2200" dirty="0" smtClean="0"/>
            </a:br>
            <a:r>
              <a:rPr lang="en-US" sz="2200" dirty="0" smtClean="0"/>
              <a:t>button from </a:t>
            </a:r>
            <a:r>
              <a:rPr lang="en-US" sz="2200" dirty="0"/>
              <a:t>the </a:t>
            </a:r>
            <a:r>
              <a:rPr lang="en-US" sz="2200" dirty="0" smtClean="0"/>
              <a:t/>
            </a:r>
            <a:br>
              <a:rPr lang="en-US" sz="2200" dirty="0" smtClean="0"/>
            </a:br>
            <a:r>
              <a:rPr lang="en-US" sz="2200" i="1" dirty="0" smtClean="0"/>
              <a:t>Style</a:t>
            </a:r>
            <a:r>
              <a:rPr lang="en-US" sz="2200" dirty="0" smtClean="0"/>
              <a:t> </a:t>
            </a:r>
            <a:r>
              <a:rPr lang="en-US" sz="2200" dirty="0"/>
              <a:t>dialog </a:t>
            </a:r>
            <a:r>
              <a:rPr lang="en-US" sz="2200" dirty="0" smtClean="0"/>
              <a:t>box</a:t>
            </a:r>
            <a:r>
              <a:rPr lang="en-US" sz="2200" dirty="0"/>
              <a:t>. </a:t>
            </a:r>
            <a:r>
              <a:rPr lang="en-US" sz="2200" dirty="0" smtClean="0"/>
              <a:t/>
            </a:r>
            <a:br>
              <a:rPr lang="en-US" sz="2200" dirty="0" smtClean="0"/>
            </a:br>
            <a:r>
              <a:rPr lang="en-US" sz="2200" dirty="0" smtClean="0"/>
              <a:t>|The </a:t>
            </a:r>
            <a:r>
              <a:rPr lang="en-US" sz="2200" i="1" dirty="0"/>
              <a:t>Modify Style</a:t>
            </a:r>
            <a:r>
              <a:rPr lang="en-US" sz="2200" dirty="0"/>
              <a:t> </a:t>
            </a:r>
            <a:r>
              <a:rPr lang="en-US" sz="2200" dirty="0" smtClean="0"/>
              <a:t/>
            </a:r>
            <a:br>
              <a:rPr lang="en-US" sz="2200" dirty="0" smtClean="0"/>
            </a:br>
            <a:r>
              <a:rPr lang="en-US" sz="2200" dirty="0" smtClean="0"/>
              <a:t>dialog </a:t>
            </a:r>
            <a:r>
              <a:rPr lang="en-US" sz="2200" dirty="0"/>
              <a:t>box opens </a:t>
            </a:r>
            <a:r>
              <a:rPr lang="en-US" sz="2200" dirty="0" smtClean="0"/>
              <a:t/>
            </a:r>
            <a:br>
              <a:rPr lang="en-US" sz="2200" dirty="0" smtClean="0"/>
            </a:br>
            <a:r>
              <a:rPr lang="en-US" sz="2200" dirty="0" smtClean="0"/>
              <a:t>as shown at right.</a:t>
            </a:r>
            <a:endParaRPr lang="en-US" sz="2200" dirty="0"/>
          </a:p>
          <a:p>
            <a:pPr marL="457200" indent="-457200">
              <a:spcBef>
                <a:spcPts val="300"/>
              </a:spcBef>
              <a:buFont typeface="+mj-lt"/>
              <a:buAutoNum type="arabicPeriod" startAt="2"/>
            </a:pPr>
            <a:r>
              <a:rPr lang="en-US" sz="2200" dirty="0" smtClean="0"/>
              <a:t>The </a:t>
            </a:r>
            <a:r>
              <a:rPr lang="en-US" sz="2200" dirty="0"/>
              <a:t>alignment for </a:t>
            </a:r>
            <a:r>
              <a:rPr lang="en-US" sz="2200" dirty="0" smtClean="0"/>
              <a:t/>
            </a:r>
            <a:br>
              <a:rPr lang="en-US" sz="2200" dirty="0" smtClean="0"/>
            </a:br>
            <a:r>
              <a:rPr lang="en-US" sz="2200" dirty="0" smtClean="0"/>
              <a:t>TOC </a:t>
            </a:r>
            <a:r>
              <a:rPr lang="en-US" sz="2200" dirty="0"/>
              <a:t>1 is set to align </a:t>
            </a:r>
            <a:r>
              <a:rPr lang="en-US" sz="2200" dirty="0" smtClean="0"/>
              <a:t/>
            </a:r>
            <a:br>
              <a:rPr lang="en-US" sz="2200" dirty="0" smtClean="0"/>
            </a:br>
            <a:r>
              <a:rPr lang="en-US" sz="2200" dirty="0" smtClean="0"/>
              <a:t>text </a:t>
            </a:r>
            <a:r>
              <a:rPr lang="en-US" sz="2200" dirty="0"/>
              <a:t>left, change </a:t>
            </a:r>
            <a:r>
              <a:rPr lang="en-US" sz="2200" dirty="0" smtClean="0"/>
              <a:t>this </a:t>
            </a:r>
            <a:br>
              <a:rPr lang="en-US" sz="2200" dirty="0" smtClean="0"/>
            </a:br>
            <a:r>
              <a:rPr lang="en-US" sz="2200" dirty="0" smtClean="0"/>
              <a:t>to </a:t>
            </a:r>
            <a:r>
              <a:rPr lang="en-US" sz="2200" b="1" dirty="0" smtClean="0"/>
              <a:t>center</a:t>
            </a:r>
            <a:r>
              <a:rPr lang="en-US" sz="2200" dirty="0"/>
              <a:t>. Change the </a:t>
            </a:r>
            <a:r>
              <a:rPr lang="en-US" sz="2200" dirty="0" smtClean="0"/>
              <a:t>Font </a:t>
            </a:r>
            <a:r>
              <a:rPr lang="en-US" sz="2200" dirty="0"/>
              <a:t>from Calibri to </a:t>
            </a:r>
            <a:r>
              <a:rPr lang="en-US" sz="2200" b="1" dirty="0"/>
              <a:t>Arial</a:t>
            </a:r>
            <a:r>
              <a:rPr lang="en-US" sz="2200" dirty="0"/>
              <a:t>, Size from 10 to </a:t>
            </a:r>
            <a:r>
              <a:rPr lang="en-US" sz="2200" b="1" dirty="0"/>
              <a:t>16</a:t>
            </a:r>
            <a:r>
              <a:rPr lang="en-US" sz="2200" dirty="0"/>
              <a:t>. The commands shown in the </a:t>
            </a:r>
            <a:r>
              <a:rPr lang="en-US" sz="2200" i="1" dirty="0"/>
              <a:t>Modify Style</a:t>
            </a:r>
            <a:r>
              <a:rPr lang="en-US" sz="2200" dirty="0"/>
              <a:t> dialog box resemble the commands on the Home tab, in the Font and Paragraph group</a:t>
            </a:r>
            <a:r>
              <a:rPr lang="en-US" sz="2200" dirty="0" smtClean="0"/>
              <a:t>.</a:t>
            </a:r>
            <a:endParaRPr lang="en-US" sz="2200" dirty="0"/>
          </a:p>
        </p:txBody>
      </p:sp>
      <p:pic>
        <p:nvPicPr>
          <p:cNvPr id="2" name="Picture 1" descr="10.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6800" y="1729099"/>
            <a:ext cx="4992976" cy="2687996"/>
          </a:xfrm>
          <a:prstGeom prst="rect">
            <a:avLst/>
          </a:prstGeom>
        </p:spPr>
      </p:pic>
    </p:spTree>
    <p:extLst>
      <p:ext uri="{BB962C8B-B14F-4D97-AF65-F5344CB8AC3E}">
        <p14:creationId xmlns:p14="http://schemas.microsoft.com/office/powerpoint/2010/main" val="35424581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Modify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spcBef>
                <a:spcPts val="400"/>
              </a:spcBef>
              <a:buFont typeface="+mj-lt"/>
              <a:buAutoNum type="arabicPeriod" startAt="4"/>
            </a:pPr>
            <a:r>
              <a:rPr lang="en-US" sz="2300" dirty="0"/>
              <a:t>At the bottom of the dialog box, click the </a:t>
            </a:r>
            <a:r>
              <a:rPr lang="en-US" sz="2300" b="1" dirty="0"/>
              <a:t>check box</a:t>
            </a:r>
            <a:r>
              <a:rPr lang="en-US" sz="2300" dirty="0"/>
              <a:t> to </a:t>
            </a:r>
            <a:r>
              <a:rPr lang="en-US" sz="2300" b="1" dirty="0"/>
              <a:t>Add to</a:t>
            </a:r>
            <a:r>
              <a:rPr lang="en-US" sz="2300" dirty="0"/>
              <a:t> </a:t>
            </a:r>
            <a:r>
              <a:rPr lang="en-US" sz="2300" b="1" dirty="0"/>
              <a:t>Quick</a:t>
            </a:r>
            <a:r>
              <a:rPr lang="en-US" sz="2300" dirty="0"/>
              <a:t> </a:t>
            </a:r>
            <a:r>
              <a:rPr lang="en-US" sz="2300" b="1" dirty="0"/>
              <a:t>Style list</a:t>
            </a:r>
            <a:r>
              <a:rPr lang="en-US" sz="2300" dirty="0"/>
              <a:t> to remove the check and turn off. Modifications made to the style will apply only to this document and automatically update the table of contents</a:t>
            </a:r>
            <a:r>
              <a:rPr lang="en-US" sz="2300" dirty="0" smtClean="0"/>
              <a:t>.</a:t>
            </a:r>
          </a:p>
          <a:p>
            <a:pPr marL="457200" indent="-457200">
              <a:spcBef>
                <a:spcPts val="400"/>
              </a:spcBef>
              <a:buFont typeface="+mj-lt"/>
              <a:buAutoNum type="arabicPeriod" startAt="4"/>
            </a:pPr>
            <a:r>
              <a:rPr lang="en-US" sz="2300" dirty="0" smtClean="0"/>
              <a:t>Click </a:t>
            </a:r>
            <a:r>
              <a:rPr lang="en-US" sz="2300" b="1" dirty="0"/>
              <a:t>OK</a:t>
            </a:r>
            <a:r>
              <a:rPr lang="en-US" sz="2300" dirty="0"/>
              <a:t> to accept your changes and close the Modify Style dialog box. Click </a:t>
            </a:r>
            <a:r>
              <a:rPr lang="en-US" sz="2300" b="1" dirty="0"/>
              <a:t>OK</a:t>
            </a:r>
            <a:r>
              <a:rPr lang="en-US" sz="2300" dirty="0"/>
              <a:t> to close the Style dialog box. Click </a:t>
            </a:r>
            <a:r>
              <a:rPr lang="en-US" sz="2300" b="1" dirty="0"/>
              <a:t>OK</a:t>
            </a:r>
            <a:r>
              <a:rPr lang="en-US" sz="2300" dirty="0"/>
              <a:t> to close the Table of Contents dialog box.</a:t>
            </a:r>
          </a:p>
          <a:p>
            <a:pPr marL="457200" indent="-457200">
              <a:spcBef>
                <a:spcPts val="400"/>
              </a:spcBef>
              <a:buFont typeface="+mj-lt"/>
              <a:buAutoNum type="arabicPeriod" startAt="4"/>
            </a:pPr>
            <a:r>
              <a:rPr lang="en-US" sz="2300" dirty="0" smtClean="0"/>
              <a:t>A </a:t>
            </a:r>
            <a:r>
              <a:rPr lang="en-US" sz="2300" dirty="0"/>
              <a:t>prompt will appear asking if you want to replace the selected table of contents. Click </a:t>
            </a:r>
            <a:r>
              <a:rPr lang="en-US" sz="2300" b="1" dirty="0"/>
              <a:t>Yes</a:t>
            </a:r>
            <a:r>
              <a:rPr lang="en-US" sz="2300" dirty="0"/>
              <a:t>. Notice the changes made to the Heading 1 style.</a:t>
            </a:r>
          </a:p>
          <a:p>
            <a:pPr marL="457200" indent="-457200">
              <a:spcBef>
                <a:spcPts val="400"/>
              </a:spcBef>
              <a:buFont typeface="+mj-lt"/>
              <a:buAutoNum type="arabicPeriod" startAt="4"/>
            </a:pPr>
            <a:r>
              <a:rPr lang="en-US" sz="2300" b="1" dirty="0" smtClean="0"/>
              <a:t>SAVE</a:t>
            </a:r>
            <a:r>
              <a:rPr lang="en-US" sz="2300" dirty="0" smtClean="0"/>
              <a:t> </a:t>
            </a:r>
            <a:r>
              <a:rPr lang="en-US" sz="2300" dirty="0"/>
              <a:t>the document as </a:t>
            </a:r>
            <a:r>
              <a:rPr lang="en-US" sz="2300" b="1" i="1" dirty="0"/>
              <a:t>website_template3</a:t>
            </a:r>
            <a:r>
              <a:rPr lang="en-US" sz="2300" dirty="0"/>
              <a:t> in your USB flash drive in the lesson folder.</a:t>
            </a:r>
          </a:p>
          <a:p>
            <a:pPr>
              <a:spcBef>
                <a:spcPts val="400"/>
              </a:spcBef>
            </a:pPr>
            <a:r>
              <a:rPr lang="en-US" sz="2300" b="1" dirty="0"/>
              <a:t>LEAVE</a:t>
            </a:r>
            <a:r>
              <a:rPr lang="en-US" sz="2300" dirty="0"/>
              <a:t> the document open to use in the next exercise.</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33618375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Adding Selected Text to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Sometimes </a:t>
            </a:r>
            <a:r>
              <a:rPr lang="en-US" sz="2400" dirty="0"/>
              <a:t>in a table of contents you might want to include text that has not been formatted with a heading style. </a:t>
            </a:r>
            <a:endParaRPr lang="en-US" sz="2400" dirty="0" smtClean="0"/>
          </a:p>
          <a:p>
            <a:r>
              <a:rPr lang="en-US" sz="2400" dirty="0" smtClean="0"/>
              <a:t>The </a:t>
            </a:r>
            <a:r>
              <a:rPr lang="en-US" sz="2400" dirty="0"/>
              <a:t>Add Text menu enables you to choose the level at which the new text will appear. </a:t>
            </a:r>
            <a:endParaRPr lang="en-US" sz="2400" dirty="0" smtClean="0"/>
          </a:p>
          <a:p>
            <a:r>
              <a:rPr lang="en-US" sz="2400" dirty="0" smtClean="0"/>
              <a:t>The </a:t>
            </a:r>
            <a:r>
              <a:rPr lang="en-US" sz="2400" dirty="0"/>
              <a:t>levels available in the previous exercise were Do Not Show in Table of Contents, Level 1, Level 2, and Level 3. </a:t>
            </a:r>
            <a:endParaRPr lang="en-US" sz="2400" dirty="0" smtClean="0"/>
          </a:p>
          <a:p>
            <a:r>
              <a:rPr lang="en-US" sz="2400" dirty="0" smtClean="0"/>
              <a:t>When </a:t>
            </a:r>
            <a:r>
              <a:rPr lang="en-US" sz="2400" dirty="0"/>
              <a:t>working with tables of contents in other documents that have more levels, additional options may be available on the menu</a:t>
            </a:r>
            <a:r>
              <a:rPr lang="en-US" sz="2400" dirty="0" smtClean="0"/>
              <a:t>.</a:t>
            </a:r>
            <a:endParaRPr lang="en-US" sz="2400" dirty="0"/>
          </a:p>
        </p:txBody>
      </p:sp>
    </p:spTree>
    <p:extLst>
      <p:ext uri="{BB962C8B-B14F-4D97-AF65-F5344CB8AC3E}">
        <p14:creationId xmlns:p14="http://schemas.microsoft.com/office/powerpoint/2010/main" val="12259482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Add Selected </a:t>
            </a:r>
            <a:r>
              <a:rPr lang="en-US" b="1" dirty="0" smtClean="0"/>
              <a:t/>
            </a:r>
            <a:br>
              <a:rPr lang="en-US" b="1" dirty="0" smtClean="0"/>
            </a:br>
            <a:r>
              <a:rPr lang="en-US" b="1" dirty="0" smtClean="0"/>
              <a:t>Text </a:t>
            </a:r>
            <a:r>
              <a:rPr lang="en-US" b="1" dirty="0"/>
              <a:t>to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that is open from the previous exercise.</a:t>
            </a:r>
          </a:p>
          <a:p>
            <a:pPr marL="457200" indent="-457200">
              <a:buFont typeface="+mj-lt"/>
              <a:buAutoNum type="arabicPeriod"/>
            </a:pPr>
            <a:r>
              <a:rPr lang="en-US" sz="2400" dirty="0" smtClean="0"/>
              <a:t>Scroll </a:t>
            </a:r>
            <a:r>
              <a:rPr lang="en-US" sz="2400" dirty="0"/>
              <a:t>to page 2 of the document and position the insertion point </a:t>
            </a:r>
            <a:r>
              <a:rPr lang="en-US" sz="2400" b="1" dirty="0"/>
              <a:t>before the W</a:t>
            </a:r>
            <a:r>
              <a:rPr lang="en-US" sz="2400" dirty="0"/>
              <a:t> in </a:t>
            </a:r>
            <a:r>
              <a:rPr lang="en-US" sz="2400" i="1" dirty="0"/>
              <a:t>Web Site Creation Strategy</a:t>
            </a:r>
            <a:r>
              <a:rPr lang="en-US" sz="2400" dirty="0"/>
              <a:t>.</a:t>
            </a:r>
          </a:p>
          <a:p>
            <a:pPr marL="457200" indent="-457200">
              <a:buFont typeface="+mj-lt"/>
              <a:buAutoNum type="arabicPeriod"/>
            </a:pPr>
            <a:r>
              <a:rPr lang="en-US" sz="2400" dirty="0" smtClean="0"/>
              <a:t>On </a:t>
            </a:r>
            <a:r>
              <a:rPr lang="en-US" sz="2400" dirty="0"/>
              <a:t>the </a:t>
            </a:r>
            <a:r>
              <a:rPr lang="en-US" sz="2400" i="1" dirty="0"/>
              <a:t>Insert</a:t>
            </a:r>
            <a:r>
              <a:rPr lang="en-US" sz="2400" dirty="0"/>
              <a:t> tab, in the </a:t>
            </a:r>
            <a:r>
              <a:rPr lang="en-US" sz="2400" i="1" dirty="0"/>
              <a:t>Pages</a:t>
            </a:r>
            <a:r>
              <a:rPr lang="en-US" sz="2400" dirty="0"/>
              <a:t> group, click the </a:t>
            </a:r>
            <a:r>
              <a:rPr lang="en-US" sz="2400" b="1" dirty="0"/>
              <a:t>Page Break</a:t>
            </a:r>
            <a:r>
              <a:rPr lang="en-US" sz="2400" dirty="0"/>
              <a:t> button.</a:t>
            </a:r>
          </a:p>
          <a:p>
            <a:pPr marL="457200" indent="-457200">
              <a:buFont typeface="+mj-lt"/>
              <a:buAutoNum type="arabicPeriod"/>
            </a:pPr>
            <a:r>
              <a:rPr lang="en-US" sz="2400" dirty="0" smtClean="0"/>
              <a:t>Select </a:t>
            </a:r>
            <a:r>
              <a:rPr lang="en-US" sz="2400" dirty="0"/>
              <a:t>the </a:t>
            </a:r>
            <a:r>
              <a:rPr lang="en-US" sz="2400" b="1" dirty="0"/>
              <a:t>Web Site Creation Strategy</a:t>
            </a:r>
            <a:r>
              <a:rPr lang="en-US" sz="2400" dirty="0"/>
              <a:t> text. </a:t>
            </a:r>
          </a:p>
          <a:p>
            <a:pPr marL="457200" indent="-457200">
              <a:buFont typeface="+mj-lt"/>
              <a:buAutoNum type="arabicPeriod"/>
            </a:pPr>
            <a:r>
              <a:rPr lang="en-US" sz="2400" dirty="0" smtClean="0"/>
              <a:t>On </a:t>
            </a:r>
            <a:r>
              <a:rPr lang="en-US" sz="2400" dirty="0"/>
              <a:t>the </a:t>
            </a:r>
            <a:r>
              <a:rPr lang="en-US" sz="2400" i="1" dirty="0"/>
              <a:t>References</a:t>
            </a:r>
            <a:r>
              <a:rPr lang="en-US" sz="2400" dirty="0"/>
              <a:t> tab, in the </a:t>
            </a:r>
            <a:r>
              <a:rPr lang="en-US" sz="2400" i="1" dirty="0"/>
              <a:t>Table of Contents</a:t>
            </a:r>
            <a:r>
              <a:rPr lang="en-US" sz="2400" dirty="0"/>
              <a:t> group, click the </a:t>
            </a:r>
            <a:r>
              <a:rPr lang="en-US" sz="2400" b="1" dirty="0"/>
              <a:t>drop-down arrow</a:t>
            </a:r>
            <a:r>
              <a:rPr lang="en-US" sz="2400" dirty="0"/>
              <a:t> by the </a:t>
            </a:r>
            <a:r>
              <a:rPr lang="en-US" sz="2400" i="1" dirty="0"/>
              <a:t>Add Text</a:t>
            </a:r>
            <a:r>
              <a:rPr lang="en-US" sz="2400" dirty="0"/>
              <a:t> button to display the menu</a:t>
            </a:r>
            <a:r>
              <a:rPr lang="en-US" sz="2400" dirty="0" smtClean="0"/>
              <a:t>.</a:t>
            </a:r>
            <a:endParaRPr lang="en-US" sz="2400" dirty="0"/>
          </a:p>
        </p:txBody>
      </p:sp>
    </p:spTree>
    <p:extLst>
      <p:ext uri="{BB962C8B-B14F-4D97-AF65-F5344CB8AC3E}">
        <p14:creationId xmlns:p14="http://schemas.microsoft.com/office/powerpoint/2010/main" val="2642145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smtClean="0">
                <a:ea typeface="+mj-ea"/>
                <a:cs typeface="+mj-cs"/>
              </a:rPr>
              <a:t>Step-by-Step: </a:t>
            </a:r>
            <a:r>
              <a:rPr lang="en-US" b="1" dirty="0"/>
              <a:t>Add Selected </a:t>
            </a:r>
            <a:br>
              <a:rPr lang="en-US" b="1" dirty="0"/>
            </a:br>
            <a:r>
              <a:rPr lang="en-US" b="1" dirty="0"/>
              <a:t>Text to a Table of Contents</a:t>
            </a:r>
            <a:endParaRPr lang="en-US" b="1"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400" dirty="0" smtClean="0"/>
              <a:t>Select </a:t>
            </a:r>
            <a:r>
              <a:rPr lang="en-US" sz="2400" b="1" dirty="0"/>
              <a:t>Level 1</a:t>
            </a:r>
            <a:r>
              <a:rPr lang="en-US" sz="2400" dirty="0"/>
              <a:t> from the menu, as shown </a:t>
            </a:r>
            <a:r>
              <a:rPr lang="en-US" sz="2400" dirty="0" smtClean="0"/>
              <a:t>below. </a:t>
            </a:r>
            <a:r>
              <a:rPr lang="en-US" sz="2400" dirty="0"/>
              <a:t>Deselect the text.</a:t>
            </a:r>
          </a:p>
          <a:p>
            <a:pPr marL="457200" indent="-457200">
              <a:buFont typeface="+mj-lt"/>
              <a:buAutoNum type="arabicPeriod" startAt="5"/>
            </a:pPr>
            <a:r>
              <a:rPr lang="en-US" sz="2400" b="1" dirty="0" smtClean="0"/>
              <a:t>SAVE</a:t>
            </a:r>
            <a:r>
              <a:rPr lang="en-US" sz="2400" dirty="0" smtClean="0"/>
              <a:t> </a:t>
            </a:r>
            <a:r>
              <a:rPr lang="en-US" sz="2400" dirty="0"/>
              <a:t>the document </a:t>
            </a:r>
            <a:r>
              <a:rPr lang="en-US" sz="2400" dirty="0" smtClean="0"/>
              <a:t/>
            </a:r>
            <a:br>
              <a:rPr lang="en-US" sz="2400" dirty="0" smtClean="0"/>
            </a:br>
            <a:r>
              <a:rPr lang="en-US" sz="2400" dirty="0" smtClean="0"/>
              <a:t>in </a:t>
            </a:r>
            <a:r>
              <a:rPr lang="en-US" sz="2400" dirty="0"/>
              <a:t>your USB flash </a:t>
            </a:r>
            <a:r>
              <a:rPr lang="en-US" sz="2400" dirty="0" smtClean="0"/>
              <a:t/>
            </a:r>
            <a:br>
              <a:rPr lang="en-US" sz="2400" dirty="0" smtClean="0"/>
            </a:br>
            <a:r>
              <a:rPr lang="en-US" sz="2400" dirty="0" smtClean="0"/>
              <a:t>drive </a:t>
            </a:r>
            <a:r>
              <a:rPr lang="en-US" sz="2400" dirty="0"/>
              <a:t>in the lesson </a:t>
            </a:r>
            <a:r>
              <a:rPr lang="en-US" sz="2400" dirty="0" smtClean="0"/>
              <a:t/>
            </a:r>
            <a:br>
              <a:rPr lang="en-US" sz="2400" dirty="0" smtClean="0"/>
            </a:br>
            <a:r>
              <a:rPr lang="en-US" sz="2400" dirty="0" smtClean="0"/>
              <a:t>folder</a:t>
            </a:r>
            <a:r>
              <a:rPr lang="en-US" sz="2400" dirty="0"/>
              <a:t>.</a:t>
            </a:r>
          </a:p>
          <a:p>
            <a:r>
              <a:rPr lang="en-US" sz="2400" b="1" dirty="0"/>
              <a:t>LEAVE</a:t>
            </a:r>
            <a:r>
              <a:rPr lang="en-US" sz="2400" dirty="0"/>
              <a:t> the document </a:t>
            </a:r>
            <a:r>
              <a:rPr lang="en-US" sz="2400" dirty="0" smtClean="0"/>
              <a:t/>
            </a:r>
            <a:br>
              <a:rPr lang="en-US" sz="2400" dirty="0" smtClean="0"/>
            </a:br>
            <a:r>
              <a:rPr lang="en-US" sz="2400" dirty="0" smtClean="0"/>
              <a:t>open </a:t>
            </a:r>
            <a:r>
              <a:rPr lang="en-US" sz="2400" dirty="0"/>
              <a:t>to use in the </a:t>
            </a:r>
            <a:r>
              <a:rPr lang="en-US" sz="2400" dirty="0" smtClean="0"/>
              <a:t/>
            </a:r>
            <a:br>
              <a:rPr lang="en-US" sz="2400" dirty="0" smtClean="0"/>
            </a:br>
            <a:r>
              <a:rPr lang="en-US" sz="2400" dirty="0" smtClean="0"/>
              <a:t>next exercise.</a:t>
            </a:r>
            <a:endParaRPr lang="en-US" sz="2400" dirty="0"/>
          </a:p>
          <a:p>
            <a:endParaRPr lang="en-US" sz="2400" dirty="0"/>
          </a:p>
        </p:txBody>
      </p:sp>
      <p:pic>
        <p:nvPicPr>
          <p:cNvPr id="2" name="Picture 1" descr="10.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2215356"/>
            <a:ext cx="4724400" cy="3517900"/>
          </a:xfrm>
          <a:prstGeom prst="rect">
            <a:avLst/>
          </a:prstGeom>
        </p:spPr>
      </p:pic>
    </p:spTree>
    <p:extLst>
      <p:ext uri="{BB962C8B-B14F-4D97-AF65-F5344CB8AC3E}">
        <p14:creationId xmlns:p14="http://schemas.microsoft.com/office/powerpoint/2010/main" val="3932865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Apply a Hyperlink</a:t>
            </a:r>
          </a:p>
        </p:txBody>
      </p:sp>
      <p:sp>
        <p:nvSpPr>
          <p:cNvPr id="21506" name="Rectangle 3"/>
          <p:cNvSpPr>
            <a:spLocks noGrp="1" noChangeArrowheads="1"/>
          </p:cNvSpPr>
          <p:nvPr>
            <p:ph type="body" idx="1"/>
          </p:nvPr>
        </p:nvSpPr>
        <p:spPr>
          <a:xfrm>
            <a:off x="457200" y="1600200"/>
            <a:ext cx="8229600" cy="4876800"/>
          </a:xfrm>
        </p:spPr>
        <p:txBody>
          <a:bodyPr/>
          <a:lstStyle/>
          <a:p>
            <a:r>
              <a:rPr lang="en-US" sz="2200" dirty="0" smtClean="0"/>
              <a:t>Before </a:t>
            </a:r>
            <a:r>
              <a:rPr lang="en-US" sz="2200" dirty="0"/>
              <a:t>you begin these steps, </a:t>
            </a:r>
            <a:r>
              <a:rPr lang="en-US" sz="2200" dirty="0" smtClean="0"/>
              <a:t>launch </a:t>
            </a:r>
            <a:r>
              <a:rPr lang="en-US" sz="2200" dirty="0"/>
              <a:t>Microsoft Word.</a:t>
            </a:r>
          </a:p>
          <a:p>
            <a:pPr marL="457200" indent="-457200">
              <a:buFont typeface="+mj-lt"/>
              <a:buAutoNum type="arabicPeriod"/>
            </a:pPr>
            <a:r>
              <a:rPr lang="en-US" sz="2200" b="1" dirty="0" smtClean="0"/>
              <a:t>OPEN</a:t>
            </a:r>
            <a:r>
              <a:rPr lang="en-US" sz="2200" dirty="0" smtClean="0"/>
              <a:t> </a:t>
            </a:r>
            <a:r>
              <a:rPr lang="en-US" sz="2200" dirty="0"/>
              <a:t>the </a:t>
            </a:r>
            <a:r>
              <a:rPr lang="en-US" sz="2200" b="1" i="1" dirty="0"/>
              <a:t>proseware_weblayout</a:t>
            </a:r>
            <a:r>
              <a:rPr lang="en-US" sz="2200" dirty="0"/>
              <a:t> document from the lesson folder.</a:t>
            </a:r>
          </a:p>
          <a:p>
            <a:pPr marL="457200" indent="-457200">
              <a:buFont typeface="+mj-lt"/>
              <a:buAutoNum type="arabicPeriod"/>
            </a:pPr>
            <a:r>
              <a:rPr lang="en-US" sz="2200" dirty="0" smtClean="0"/>
              <a:t>On </a:t>
            </a:r>
            <a:r>
              <a:rPr lang="en-US" sz="2200" dirty="0"/>
              <a:t>the </a:t>
            </a:r>
            <a:r>
              <a:rPr lang="en-US" sz="2200" i="1" dirty="0"/>
              <a:t>Home</a:t>
            </a:r>
            <a:r>
              <a:rPr lang="en-US" sz="2200" dirty="0"/>
              <a:t> tab, in the </a:t>
            </a:r>
            <a:r>
              <a:rPr lang="en-US" sz="2200" i="1" dirty="0"/>
              <a:t>Paragraph</a:t>
            </a:r>
            <a:r>
              <a:rPr lang="en-US" sz="2200" dirty="0"/>
              <a:t> group, click the </a:t>
            </a:r>
            <a:r>
              <a:rPr lang="en-US" sz="2200" b="1" dirty="0"/>
              <a:t>Show/Hide</a:t>
            </a:r>
            <a:r>
              <a:rPr lang="en-US" sz="2200" dirty="0"/>
              <a:t> button to enable.</a:t>
            </a:r>
          </a:p>
          <a:p>
            <a:pPr marL="457200" indent="-457200">
              <a:buFont typeface="+mj-lt"/>
              <a:buAutoNum type="arabicPeriod"/>
            </a:pPr>
            <a:r>
              <a:rPr lang="en-US" sz="2200" dirty="0" smtClean="0"/>
              <a:t>Select </a:t>
            </a:r>
            <a:r>
              <a:rPr lang="en-US" sz="2200" dirty="0"/>
              <a:t>the company </a:t>
            </a:r>
            <a:r>
              <a:rPr lang="en-US" sz="2200" dirty="0" smtClean="0"/>
              <a:t/>
            </a:r>
            <a:br>
              <a:rPr lang="en-US" sz="2200" dirty="0" smtClean="0"/>
            </a:br>
            <a:r>
              <a:rPr lang="en-US" sz="2200" dirty="0" smtClean="0"/>
              <a:t>name</a:t>
            </a:r>
            <a:r>
              <a:rPr lang="en-US" sz="2200" dirty="0"/>
              <a:t>, </a:t>
            </a:r>
            <a:r>
              <a:rPr lang="en-US" sz="2200" i="1" dirty="0"/>
              <a:t>Proseware, Inc.</a:t>
            </a:r>
            <a:endParaRPr lang="en-US" sz="2200" dirty="0"/>
          </a:p>
          <a:p>
            <a:pPr marL="457200" indent="-457200">
              <a:buFont typeface="+mj-lt"/>
              <a:buAutoNum type="arabicPeriod"/>
            </a:pPr>
            <a:r>
              <a:rPr lang="en-US" sz="2200" dirty="0" smtClean="0"/>
              <a:t>On </a:t>
            </a:r>
            <a:r>
              <a:rPr lang="en-US" sz="2200" dirty="0"/>
              <a:t>the </a:t>
            </a:r>
            <a:r>
              <a:rPr lang="en-US" sz="2200" i="1" dirty="0"/>
              <a:t>Insert</a:t>
            </a:r>
            <a:r>
              <a:rPr lang="en-US" sz="2200" dirty="0"/>
              <a:t> tab, in the </a:t>
            </a:r>
            <a:r>
              <a:rPr lang="en-US" sz="2200" dirty="0" smtClean="0"/>
              <a:t/>
            </a:r>
            <a:br>
              <a:rPr lang="en-US" sz="2200" dirty="0" smtClean="0"/>
            </a:br>
            <a:r>
              <a:rPr lang="en-US" sz="2200" i="1" dirty="0" smtClean="0"/>
              <a:t>Links</a:t>
            </a:r>
            <a:r>
              <a:rPr lang="en-US" sz="2200" dirty="0" smtClean="0"/>
              <a:t> </a:t>
            </a:r>
            <a:r>
              <a:rPr lang="en-US" sz="2200" dirty="0"/>
              <a:t>group, click the </a:t>
            </a:r>
            <a:r>
              <a:rPr lang="en-US" sz="2200" dirty="0" smtClean="0"/>
              <a:t/>
            </a:r>
            <a:br>
              <a:rPr lang="en-US" sz="2200" dirty="0" smtClean="0"/>
            </a:br>
            <a:r>
              <a:rPr lang="en-US" sz="2200" b="1" dirty="0" smtClean="0"/>
              <a:t>Hyperlink</a:t>
            </a:r>
            <a:r>
              <a:rPr lang="en-US" sz="2200" dirty="0" smtClean="0"/>
              <a:t> </a:t>
            </a:r>
            <a:r>
              <a:rPr lang="en-US" sz="2200" dirty="0"/>
              <a:t>button to </a:t>
            </a:r>
            <a:r>
              <a:rPr lang="en-US" sz="2200" dirty="0" smtClean="0"/>
              <a:t/>
            </a:r>
            <a:br>
              <a:rPr lang="en-US" sz="2200" dirty="0" smtClean="0"/>
            </a:br>
            <a:r>
              <a:rPr lang="en-US" sz="2200" dirty="0" smtClean="0"/>
              <a:t>open </a:t>
            </a:r>
            <a:r>
              <a:rPr lang="en-US" sz="2200" dirty="0"/>
              <a:t>the </a:t>
            </a:r>
            <a:r>
              <a:rPr lang="en-US" sz="2200" i="1" dirty="0"/>
              <a:t>Insert </a:t>
            </a:r>
            <a:r>
              <a:rPr lang="en-US" sz="2200" i="1" dirty="0" smtClean="0"/>
              <a:t/>
            </a:r>
            <a:br>
              <a:rPr lang="en-US" sz="2200" i="1" dirty="0" smtClean="0"/>
            </a:br>
            <a:r>
              <a:rPr lang="en-US" sz="2200" i="1" dirty="0" smtClean="0"/>
              <a:t>Hyperlink</a:t>
            </a:r>
            <a:r>
              <a:rPr lang="en-US" sz="2200" dirty="0" smtClean="0"/>
              <a:t> </a:t>
            </a:r>
            <a:r>
              <a:rPr lang="en-US" sz="2200" dirty="0"/>
              <a:t>dialog box as shown </a:t>
            </a:r>
            <a:r>
              <a:rPr lang="en-US" sz="2200" dirty="0" smtClean="0"/>
              <a:t>above. </a:t>
            </a:r>
            <a:r>
              <a:rPr lang="en-US" sz="2200" dirty="0"/>
              <a:t>The Insert Hyperlink dialog box opens</a:t>
            </a:r>
            <a:r>
              <a:rPr lang="en-US" sz="2200" dirty="0" smtClean="0"/>
              <a:t>.</a:t>
            </a:r>
            <a:endParaRPr lang="en-US" sz="2200" dirty="0"/>
          </a:p>
        </p:txBody>
      </p:sp>
      <p:pic>
        <p:nvPicPr>
          <p:cNvPr id="3" name="Picture 2" descr="10.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7480" y="3212976"/>
            <a:ext cx="4676760" cy="2362947"/>
          </a:xfrm>
          <a:prstGeom prst="rect">
            <a:avLst/>
          </a:prstGeom>
        </p:spPr>
      </p:pic>
    </p:spTree>
    <p:extLst>
      <p:ext uri="{BB962C8B-B14F-4D97-AF65-F5344CB8AC3E}">
        <p14:creationId xmlns:p14="http://schemas.microsoft.com/office/powerpoint/2010/main" val="7957879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Updating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After </a:t>
            </a:r>
            <a:r>
              <a:rPr lang="en-US" sz="2400" dirty="0"/>
              <a:t>adding new text, a new page, or modifying the table of contents, the next step is to update the table of contents. </a:t>
            </a:r>
            <a:endParaRPr lang="en-US" sz="2400" dirty="0" smtClean="0"/>
          </a:p>
          <a:p>
            <a:r>
              <a:rPr lang="en-US" sz="2400" dirty="0" smtClean="0"/>
              <a:t>In the following exercise, </a:t>
            </a:r>
            <a:r>
              <a:rPr lang="en-US" sz="2400" dirty="0"/>
              <a:t>you learn to update the table of contents</a:t>
            </a:r>
            <a:r>
              <a:rPr lang="en-US" sz="2400" dirty="0" smtClean="0"/>
              <a:t>.</a:t>
            </a:r>
            <a:endParaRPr lang="en-US" sz="2400" dirty="0"/>
          </a:p>
        </p:txBody>
      </p:sp>
    </p:spTree>
    <p:extLst>
      <p:ext uri="{BB962C8B-B14F-4D97-AF65-F5344CB8AC3E}">
        <p14:creationId xmlns:p14="http://schemas.microsoft.com/office/powerpoint/2010/main" val="37291690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Update a Table of Contents</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that is open from the previous exercise.</a:t>
            </a:r>
          </a:p>
          <a:p>
            <a:pPr marL="457200" indent="-457200">
              <a:buFont typeface="+mj-lt"/>
              <a:buAutoNum type="arabicPeriod"/>
            </a:pPr>
            <a:r>
              <a:rPr lang="en-US" sz="2400" dirty="0" smtClean="0"/>
              <a:t>Scroll </a:t>
            </a:r>
            <a:r>
              <a:rPr lang="en-US" sz="2400" dirty="0"/>
              <a:t>to the beginning of page 1 and click in the Table of Contents to select it. On the </a:t>
            </a:r>
            <a:r>
              <a:rPr lang="en-US" sz="2400" i="1" dirty="0"/>
              <a:t>References</a:t>
            </a:r>
            <a:r>
              <a:rPr lang="en-US" sz="2400" dirty="0"/>
              <a:t> tab, in the </a:t>
            </a:r>
            <a:r>
              <a:rPr lang="en-US" sz="2400" i="1" dirty="0"/>
              <a:t>Table of Contents</a:t>
            </a:r>
            <a:r>
              <a:rPr lang="en-US" sz="2400" dirty="0"/>
              <a:t> group, click the </a:t>
            </a:r>
            <a:r>
              <a:rPr lang="en-US" sz="2400" b="1" dirty="0"/>
              <a:t>Update Table</a:t>
            </a:r>
            <a:r>
              <a:rPr lang="en-US" sz="2400" dirty="0"/>
              <a:t> button.</a:t>
            </a:r>
          </a:p>
          <a:p>
            <a:pPr marL="457200" indent="-457200">
              <a:buFont typeface="+mj-lt"/>
              <a:buAutoNum type="arabicPeriod"/>
            </a:pPr>
            <a:r>
              <a:rPr lang="en-US" sz="2400" dirty="0" smtClean="0"/>
              <a:t>The </a:t>
            </a:r>
            <a:r>
              <a:rPr lang="en-US" sz="2400" b="1" dirty="0"/>
              <a:t>Update Table of </a:t>
            </a:r>
            <a:r>
              <a:rPr lang="en-US" sz="2400" b="1" dirty="0" smtClean="0"/>
              <a:t/>
            </a:r>
            <a:br>
              <a:rPr lang="en-US" sz="2400" b="1" dirty="0" smtClean="0"/>
            </a:br>
            <a:r>
              <a:rPr lang="en-US" sz="2400" b="1" dirty="0" smtClean="0"/>
              <a:t>Contents</a:t>
            </a:r>
            <a:r>
              <a:rPr lang="en-US" sz="2400" dirty="0" smtClean="0"/>
              <a:t> dialog </a:t>
            </a:r>
            <a:r>
              <a:rPr lang="en-US" sz="2400" dirty="0"/>
              <a:t>box </a:t>
            </a:r>
            <a:r>
              <a:rPr lang="en-US" sz="2400" dirty="0" smtClean="0"/>
              <a:t/>
            </a:r>
            <a:br>
              <a:rPr lang="en-US" sz="2400" dirty="0" smtClean="0"/>
            </a:br>
            <a:r>
              <a:rPr lang="en-US" sz="2400" dirty="0" smtClean="0"/>
              <a:t>appears</a:t>
            </a:r>
            <a:r>
              <a:rPr lang="en-US" sz="2400" dirty="0"/>
              <a:t>. The </a:t>
            </a:r>
            <a:r>
              <a:rPr lang="en-US" sz="2400" dirty="0" smtClean="0"/>
              <a:t>default </a:t>
            </a:r>
            <a:br>
              <a:rPr lang="en-US" sz="2400" dirty="0" smtClean="0"/>
            </a:br>
            <a:r>
              <a:rPr lang="en-US" sz="2400" dirty="0" smtClean="0"/>
              <a:t>radio </a:t>
            </a:r>
            <a:r>
              <a:rPr lang="en-US" sz="2400" dirty="0"/>
              <a:t>button for </a:t>
            </a:r>
            <a:r>
              <a:rPr lang="en-US" sz="2400" b="1" dirty="0" smtClean="0"/>
              <a:t>Update</a:t>
            </a:r>
            <a:r>
              <a:rPr lang="en-US" sz="2400" dirty="0" smtClean="0"/>
              <a:t> </a:t>
            </a:r>
            <a:br>
              <a:rPr lang="en-US" sz="2400" dirty="0" smtClean="0"/>
            </a:br>
            <a:r>
              <a:rPr lang="en-US" sz="2400" b="1" dirty="0" smtClean="0"/>
              <a:t>page </a:t>
            </a:r>
            <a:r>
              <a:rPr lang="en-US" sz="2400" b="1" dirty="0"/>
              <a:t>numbers only</a:t>
            </a:r>
            <a:r>
              <a:rPr lang="en-US" sz="2400" dirty="0"/>
              <a:t> </a:t>
            </a:r>
            <a:r>
              <a:rPr lang="en-US" sz="2400" dirty="0" smtClean="0"/>
              <a:t/>
            </a:r>
            <a:br>
              <a:rPr lang="en-US" sz="2400" dirty="0" smtClean="0"/>
            </a:br>
            <a:r>
              <a:rPr lang="en-US" sz="2400" dirty="0" smtClean="0"/>
              <a:t>is </a:t>
            </a:r>
            <a:r>
              <a:rPr lang="en-US" sz="2400" dirty="0"/>
              <a:t>selected, as shown </a:t>
            </a:r>
            <a:r>
              <a:rPr lang="en-US" sz="2400" dirty="0" smtClean="0"/>
              <a:t/>
            </a:r>
            <a:br>
              <a:rPr lang="en-US" sz="2400" dirty="0" smtClean="0"/>
            </a:br>
            <a:r>
              <a:rPr lang="en-US" sz="2400" dirty="0" smtClean="0"/>
              <a:t>above, </a:t>
            </a:r>
            <a:r>
              <a:rPr lang="en-US" sz="2400" dirty="0"/>
              <a:t>then click </a:t>
            </a:r>
            <a:r>
              <a:rPr lang="en-US" sz="2400" b="1" dirty="0"/>
              <a:t>OK</a:t>
            </a:r>
            <a:r>
              <a:rPr lang="en-US" sz="2400" dirty="0"/>
              <a:t>. Notice that the page numbers for the table of contents have been updated</a:t>
            </a:r>
            <a:r>
              <a:rPr lang="en-US" sz="2400" dirty="0" smtClean="0"/>
              <a:t>.</a:t>
            </a:r>
            <a:endParaRPr lang="en-US" sz="2400" dirty="0"/>
          </a:p>
        </p:txBody>
      </p:sp>
      <p:pic>
        <p:nvPicPr>
          <p:cNvPr id="2" name="Picture 1" descr="10.1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0720" y="3284095"/>
            <a:ext cx="4092952" cy="2143927"/>
          </a:xfrm>
          <a:prstGeom prst="rect">
            <a:avLst/>
          </a:prstGeom>
        </p:spPr>
      </p:pic>
    </p:spTree>
    <p:extLst>
      <p:ext uri="{BB962C8B-B14F-4D97-AF65-F5344CB8AC3E}">
        <p14:creationId xmlns:p14="http://schemas.microsoft.com/office/powerpoint/2010/main" val="40788327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smtClean="0">
                <a:ea typeface="+mj-ea"/>
                <a:cs typeface="+mj-cs"/>
              </a:rPr>
              <a:t>Step-by-Step: </a:t>
            </a:r>
            <a:r>
              <a:rPr lang="en-US" b="1" dirty="0"/>
              <a:t>Update a Table of Contents</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3"/>
            </a:pPr>
            <a:r>
              <a:rPr lang="en-US" sz="2400" dirty="0" smtClean="0"/>
              <a:t>Click </a:t>
            </a:r>
            <a:r>
              <a:rPr lang="en-US" sz="2400" b="1" dirty="0"/>
              <a:t>Update Table</a:t>
            </a:r>
            <a:r>
              <a:rPr lang="en-US" sz="2400" dirty="0"/>
              <a:t>, the </a:t>
            </a:r>
            <a:r>
              <a:rPr lang="en-US" sz="2400" i="1" dirty="0"/>
              <a:t>Update Table of Contents</a:t>
            </a:r>
            <a:r>
              <a:rPr lang="en-US" sz="2400" dirty="0"/>
              <a:t> dialog box appears. Click the </a:t>
            </a:r>
            <a:r>
              <a:rPr lang="en-US" sz="2400" b="1" dirty="0"/>
              <a:t>Update</a:t>
            </a:r>
            <a:r>
              <a:rPr lang="en-US" sz="2400" dirty="0"/>
              <a:t> </a:t>
            </a:r>
            <a:r>
              <a:rPr lang="en-US" sz="2400" b="1" dirty="0"/>
              <a:t>entire table</a:t>
            </a:r>
            <a:r>
              <a:rPr lang="en-US" sz="2400" dirty="0"/>
              <a:t> button, and click </a:t>
            </a:r>
            <a:r>
              <a:rPr lang="en-US" sz="2400" b="1" dirty="0"/>
              <a:t>OK</a:t>
            </a:r>
            <a:r>
              <a:rPr lang="en-US" sz="2400" dirty="0"/>
              <a:t>. Notice that </a:t>
            </a:r>
            <a:r>
              <a:rPr lang="en-US" sz="2400" i="1" dirty="0"/>
              <a:t>Web Site Creation Strategy 3</a:t>
            </a:r>
            <a:r>
              <a:rPr lang="en-US" sz="2400" dirty="0"/>
              <a:t> is added to the table of contents.</a:t>
            </a:r>
          </a:p>
          <a:p>
            <a:pPr marL="457200" indent="-457200">
              <a:buFont typeface="+mj-lt"/>
              <a:buAutoNum type="arabicPeriod" startAt="3"/>
            </a:pPr>
            <a:r>
              <a:rPr lang="en-US" sz="2400" b="1" dirty="0" smtClean="0"/>
              <a:t>SAVE</a:t>
            </a:r>
            <a:r>
              <a:rPr lang="en-US" sz="2400" dirty="0" smtClean="0"/>
              <a:t> </a:t>
            </a:r>
            <a:r>
              <a:rPr lang="en-US" sz="2400" dirty="0"/>
              <a:t>the document in your USB flash drive in the lesson folder.</a:t>
            </a:r>
          </a:p>
          <a:p>
            <a:r>
              <a:rPr lang="en-US" sz="2400" b="1" dirty="0"/>
              <a:t>LEAVE</a:t>
            </a:r>
            <a:r>
              <a:rPr lang="en-US" sz="2400" dirty="0"/>
              <a:t> the document open to use in the next exercise</a:t>
            </a:r>
            <a:r>
              <a:rPr lang="en-US" sz="2400" dirty="0" smtClean="0"/>
              <a:t>.</a:t>
            </a:r>
            <a:endParaRPr lang="en-US" sz="2400" dirty="0"/>
          </a:p>
          <a:p>
            <a:endParaRPr lang="en-US" sz="2400" dirty="0"/>
          </a:p>
        </p:txBody>
      </p:sp>
    </p:spTree>
    <p:extLst>
      <p:ext uri="{BB962C8B-B14F-4D97-AF65-F5344CB8AC3E}">
        <p14:creationId xmlns:p14="http://schemas.microsoft.com/office/powerpoint/2010/main" val="2979183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smtClean="0">
                <a:ea typeface="+mj-ea"/>
                <a:cs typeface="+mj-cs"/>
              </a:rPr>
              <a:t>Step-by-Step: </a:t>
            </a:r>
            <a:r>
              <a:rPr lang="en-US" b="1" dirty="0"/>
              <a:t>Remove a Table of Contents</a:t>
            </a:r>
            <a:endParaRPr lang="en-US" b="1"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r>
              <a:rPr lang="en-US" sz="2400" b="1" dirty="0" smtClean="0"/>
              <a:t>USE</a:t>
            </a:r>
            <a:r>
              <a:rPr lang="en-US" sz="2400" dirty="0" smtClean="0"/>
              <a:t> </a:t>
            </a:r>
            <a:r>
              <a:rPr lang="en-US" sz="2400" dirty="0"/>
              <a:t>the document that is open from the previous exercise.</a:t>
            </a:r>
          </a:p>
          <a:p>
            <a:pPr marL="457200" indent="-457200">
              <a:buFont typeface="+mj-lt"/>
              <a:buAutoNum type="arabicPeriod"/>
            </a:pPr>
            <a:r>
              <a:rPr lang="en-US" sz="2400" dirty="0" smtClean="0"/>
              <a:t>On </a:t>
            </a:r>
            <a:r>
              <a:rPr lang="en-US" sz="2400" dirty="0"/>
              <a:t>the </a:t>
            </a:r>
            <a:r>
              <a:rPr lang="en-US" sz="2400" i="1" dirty="0"/>
              <a:t>References</a:t>
            </a:r>
            <a:r>
              <a:rPr lang="en-US" sz="2400" dirty="0"/>
              <a:t> tab, in the </a:t>
            </a:r>
            <a:r>
              <a:rPr lang="en-US" sz="2400" i="1" dirty="0"/>
              <a:t>Table of Contents</a:t>
            </a:r>
            <a:r>
              <a:rPr lang="en-US" sz="2400" dirty="0"/>
              <a:t> group, click </a:t>
            </a:r>
            <a:r>
              <a:rPr lang="en-US" sz="2400" b="1" dirty="0"/>
              <a:t>Remove Table of Contents</a:t>
            </a:r>
            <a:r>
              <a:rPr lang="en-US" sz="2400" dirty="0"/>
              <a:t>.</a:t>
            </a:r>
          </a:p>
          <a:p>
            <a:pPr marL="457200" indent="-457200">
              <a:buFont typeface="+mj-lt"/>
              <a:buAutoNum type="arabicPeriod"/>
            </a:pPr>
            <a:r>
              <a:rPr lang="en-US" sz="2400" dirty="0" smtClean="0"/>
              <a:t>Delete </a:t>
            </a:r>
            <a:r>
              <a:rPr lang="en-US" sz="2400" dirty="0"/>
              <a:t>the page break.</a:t>
            </a:r>
          </a:p>
          <a:p>
            <a:pPr marL="457200" indent="-457200">
              <a:buFont typeface="+mj-lt"/>
              <a:buAutoNum type="arabicPeriod"/>
            </a:pPr>
            <a:r>
              <a:rPr lang="en-US" sz="2400" b="1" dirty="0" smtClean="0"/>
              <a:t>SAVE</a:t>
            </a:r>
            <a:r>
              <a:rPr lang="en-US" sz="2400" dirty="0" smtClean="0"/>
              <a:t> </a:t>
            </a:r>
            <a:r>
              <a:rPr lang="en-US" sz="2400" dirty="0"/>
              <a:t>the document as </a:t>
            </a:r>
            <a:r>
              <a:rPr lang="en-US" sz="2400" b="1" i="1" dirty="0"/>
              <a:t>website_template_final</a:t>
            </a:r>
            <a:r>
              <a:rPr lang="en-US" sz="2400" dirty="0"/>
              <a:t> in your USB flash drive in the lesson folder.</a:t>
            </a:r>
          </a:p>
          <a:p>
            <a:r>
              <a:rPr lang="en-US" sz="2400" b="1" dirty="0"/>
              <a:t>CLOSE</a:t>
            </a:r>
            <a:r>
              <a:rPr lang="en-US" sz="2400" dirty="0"/>
              <a:t> Word.</a:t>
            </a:r>
          </a:p>
          <a:p>
            <a:endParaRPr lang="en-US" sz="2400" dirty="0"/>
          </a:p>
        </p:txBody>
      </p:sp>
    </p:spTree>
    <p:extLst>
      <p:ext uri="{BB962C8B-B14F-4D97-AF65-F5344CB8AC3E}">
        <p14:creationId xmlns:p14="http://schemas.microsoft.com/office/powerpoint/2010/main" val="4903860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smtClean="0">
                <a:ea typeface="+mj-ea"/>
                <a:cs typeface="+mj-cs"/>
              </a:rPr>
              <a:t>Lesson Summary</a:t>
            </a:r>
          </a:p>
        </p:txBody>
      </p:sp>
      <p:pic>
        <p:nvPicPr>
          <p:cNvPr id="2" name="Picture 1" descr="10.skillsumma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556792"/>
            <a:ext cx="7951416" cy="4826307"/>
          </a:xfrm>
          <a:prstGeom prst="rect">
            <a:avLst/>
          </a:prstGeom>
        </p:spPr>
      </p:pic>
    </p:spTree>
    <p:extLst>
      <p:ext uri="{BB962C8B-B14F-4D97-AF65-F5344CB8AC3E}">
        <p14:creationId xmlns:p14="http://schemas.microsoft.com/office/powerpoint/2010/main" val="2677264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Apply a Hyperlink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5"/>
            </a:pPr>
            <a:r>
              <a:rPr lang="en-US" sz="2300" dirty="0" smtClean="0"/>
              <a:t>In </a:t>
            </a:r>
            <a:r>
              <a:rPr lang="en-US" sz="2300" dirty="0"/>
              <a:t>the Address box, key </a:t>
            </a:r>
            <a:r>
              <a:rPr lang="en-US" sz="2300" b="1" dirty="0"/>
              <a:t>http://www.proseware.com/</a:t>
            </a:r>
            <a:r>
              <a:rPr lang="en-US" sz="2300" dirty="0"/>
              <a:t>. Click </a:t>
            </a:r>
            <a:r>
              <a:rPr lang="en-US" sz="2300" b="1" dirty="0"/>
              <a:t>OK</a:t>
            </a:r>
            <a:r>
              <a:rPr lang="en-US" sz="2300" dirty="0"/>
              <a:t>. You have created a link for the company to link directly to the external website.</a:t>
            </a:r>
          </a:p>
          <a:p>
            <a:pPr marL="457200" indent="-457200">
              <a:buFont typeface="+mj-lt"/>
              <a:buAutoNum type="arabicPeriod" startAt="5"/>
            </a:pPr>
            <a:r>
              <a:rPr lang="en-US" sz="2300" dirty="0" smtClean="0"/>
              <a:t>In </a:t>
            </a:r>
            <a:r>
              <a:rPr lang="en-US" sz="2300" dirty="0"/>
              <a:t>text, the company name appears underlined in blue and is linked. Since this is a fictitious company, the link will direct you to the Microsoft official website. To check the link, press the </a:t>
            </a:r>
            <a:r>
              <a:rPr lang="en-US" sz="2300" b="1" dirty="0"/>
              <a:t>Ctrl</a:t>
            </a:r>
            <a:r>
              <a:rPr lang="en-US" sz="2300" dirty="0"/>
              <a:t> key and click to go directly to the website. Notice the screen tip appearing above the hyperlink. When you click on the link, the hyperlink changes to another color. Also, when you hover over the link, you will see the screen tip.</a:t>
            </a:r>
          </a:p>
          <a:p>
            <a:pPr marL="457200" indent="-457200">
              <a:buFont typeface="+mj-lt"/>
              <a:buAutoNum type="arabicPeriod" startAt="5"/>
            </a:pPr>
            <a:r>
              <a:rPr lang="en-US" sz="2300" dirty="0" smtClean="0"/>
              <a:t>Select </a:t>
            </a:r>
            <a:r>
              <a:rPr lang="en-US" sz="2300" dirty="0"/>
              <a:t>the first image to the top left. The next step is to link the graphic to the company website.</a:t>
            </a:r>
          </a:p>
          <a:p>
            <a:endParaRPr lang="en-US" sz="2400" dirty="0"/>
          </a:p>
          <a:p>
            <a:endParaRPr lang="en-US" sz="2400" dirty="0"/>
          </a:p>
        </p:txBody>
      </p:sp>
    </p:spTree>
    <p:extLst>
      <p:ext uri="{BB962C8B-B14F-4D97-AF65-F5344CB8AC3E}">
        <p14:creationId xmlns:p14="http://schemas.microsoft.com/office/powerpoint/2010/main" val="4059011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b="1" dirty="0"/>
              <a:t>Step-by-Step: Apply a Hyperlink</a:t>
            </a:r>
            <a:endParaRPr lang="en-US" dirty="0" smtClean="0">
              <a:ea typeface="+mj-ea"/>
              <a:cs typeface="+mj-cs"/>
            </a:endParaRPr>
          </a:p>
        </p:txBody>
      </p:sp>
      <p:sp>
        <p:nvSpPr>
          <p:cNvPr id="21506" name="Rectangle 3"/>
          <p:cNvSpPr>
            <a:spLocks noGrp="1" noChangeArrowheads="1"/>
          </p:cNvSpPr>
          <p:nvPr>
            <p:ph type="body" idx="1"/>
          </p:nvPr>
        </p:nvSpPr>
        <p:spPr>
          <a:xfrm>
            <a:off x="457200" y="1600200"/>
            <a:ext cx="8229600" cy="4876800"/>
          </a:xfrm>
        </p:spPr>
        <p:txBody>
          <a:bodyPr/>
          <a:lstStyle/>
          <a:p>
            <a:pPr marL="457200" indent="-457200">
              <a:buFont typeface="+mj-lt"/>
              <a:buAutoNum type="arabicPeriod" startAt="8"/>
            </a:pPr>
            <a:r>
              <a:rPr lang="en-US" sz="2200" dirty="0" smtClean="0"/>
              <a:t>In the </a:t>
            </a:r>
            <a:r>
              <a:rPr lang="en-US" sz="2200" i="1" dirty="0" smtClean="0"/>
              <a:t>Links</a:t>
            </a:r>
            <a:r>
              <a:rPr lang="en-US" sz="2200" dirty="0" smtClean="0"/>
              <a:t> group, click the </a:t>
            </a:r>
            <a:r>
              <a:rPr lang="en-US" sz="2200" b="1" dirty="0" smtClean="0"/>
              <a:t>Hyperlink</a:t>
            </a:r>
            <a:r>
              <a:rPr lang="en-US" sz="2200" dirty="0" smtClean="0"/>
              <a:t> button. With the dialog box open, key</a:t>
            </a:r>
            <a:r>
              <a:rPr lang="en-US" sz="2200" dirty="0" smtClean="0">
                <a:solidFill>
                  <a:srgbClr val="FF0000"/>
                </a:solidFill>
              </a:rPr>
              <a:t> </a:t>
            </a:r>
            <a:r>
              <a:rPr lang="en-US" sz="2200" u="sng" dirty="0" smtClean="0">
                <a:solidFill>
                  <a:srgbClr val="FF0000"/>
                </a:solidFill>
                <a:hlinkClick r:id="rId3"/>
              </a:rPr>
              <a:t>http://www.proseware.com</a:t>
            </a:r>
            <a:r>
              <a:rPr lang="en-US" sz="2200" dirty="0" smtClean="0"/>
              <a:t>. As you begin keying, Autofill recognizes text and completes the entry for you.</a:t>
            </a:r>
          </a:p>
          <a:p>
            <a:pPr marL="457200" indent="-457200">
              <a:buFont typeface="+mj-lt"/>
              <a:buAutoNum type="arabicPeriod" startAt="8"/>
            </a:pPr>
            <a:r>
              <a:rPr lang="en-US" sz="2200" dirty="0" smtClean="0"/>
              <a:t>Click the </a:t>
            </a:r>
            <a:r>
              <a:rPr lang="en-US" sz="2200" b="1" dirty="0" smtClean="0"/>
              <a:t>Screen Tip</a:t>
            </a:r>
            <a:r>
              <a:rPr lang="en-US" sz="2200" dirty="0" smtClean="0"/>
              <a:t> button. The </a:t>
            </a:r>
            <a:r>
              <a:rPr lang="en-US" sz="2200" i="1" dirty="0" smtClean="0"/>
              <a:t>Set Hyperlink Screen Tip</a:t>
            </a:r>
            <a:r>
              <a:rPr lang="en-US" sz="2200" dirty="0" smtClean="0"/>
              <a:t> dialog box appears. Key </a:t>
            </a:r>
            <a:r>
              <a:rPr lang="en-US" sz="2200" b="1" dirty="0" smtClean="0"/>
              <a:t>PWI</a:t>
            </a:r>
            <a:r>
              <a:rPr lang="en-US" sz="2200" dirty="0" smtClean="0"/>
              <a:t>. Click </a:t>
            </a:r>
            <a:r>
              <a:rPr lang="en-US" sz="2200" b="1" dirty="0" smtClean="0"/>
              <a:t>OK</a:t>
            </a:r>
            <a:r>
              <a:rPr lang="en-US" sz="2200" dirty="0" smtClean="0"/>
              <a:t> to close the Set Hyperlink Screen Tip dialog box. Click </a:t>
            </a:r>
            <a:r>
              <a:rPr lang="en-US" sz="2200" b="1" dirty="0" smtClean="0"/>
              <a:t>OK</a:t>
            </a:r>
            <a:r>
              <a:rPr lang="en-US" sz="2200" dirty="0" smtClean="0"/>
              <a:t> to close the Edit Hyperlink dialog box.</a:t>
            </a:r>
          </a:p>
          <a:p>
            <a:pPr marL="457200" indent="-457200">
              <a:buFont typeface="+mj-lt"/>
              <a:buAutoNum type="arabicPeriod" startAt="8"/>
            </a:pPr>
            <a:r>
              <a:rPr lang="en-US" sz="2200" b="1" dirty="0" smtClean="0"/>
              <a:t> </a:t>
            </a:r>
            <a:r>
              <a:rPr lang="en-US" sz="2200" dirty="0" smtClean="0"/>
              <a:t>Place your insertion point over the first image and notice the screen tip, PWI, appears.</a:t>
            </a:r>
          </a:p>
          <a:p>
            <a:pPr marL="457200" indent="-457200">
              <a:buFont typeface="+mj-lt"/>
              <a:buAutoNum type="arabicPeriod" startAt="8"/>
            </a:pPr>
            <a:r>
              <a:rPr lang="en-US" sz="2200" b="1" dirty="0" smtClean="0"/>
              <a:t> </a:t>
            </a:r>
            <a:r>
              <a:rPr lang="en-US" sz="2200" dirty="0" smtClean="0"/>
              <a:t>Repeat steps 6–8 for the second image and test your links.</a:t>
            </a:r>
          </a:p>
          <a:p>
            <a:pPr marL="457200" indent="-457200">
              <a:buFont typeface="+mj-lt"/>
              <a:buAutoNum type="arabicPeriod" startAt="8"/>
            </a:pPr>
            <a:r>
              <a:rPr lang="en-US" sz="2200" b="1" dirty="0" smtClean="0"/>
              <a:t> SAVE</a:t>
            </a:r>
            <a:r>
              <a:rPr lang="en-US" sz="2200" dirty="0" smtClean="0"/>
              <a:t> the document as </a:t>
            </a:r>
            <a:r>
              <a:rPr lang="en-US" sz="2200" b="1" i="1" dirty="0" smtClean="0"/>
              <a:t>proseware_weblayout_links</a:t>
            </a:r>
            <a:r>
              <a:rPr lang="en-US" sz="2200" dirty="0" smtClean="0"/>
              <a:t> in your USB flash drive in the lesson folder.</a:t>
            </a:r>
          </a:p>
          <a:p>
            <a:r>
              <a:rPr lang="en-US" sz="2200" b="1" dirty="0" smtClean="0"/>
              <a:t>LEAVE</a:t>
            </a:r>
            <a:r>
              <a:rPr lang="en-US" sz="2200" dirty="0" smtClean="0"/>
              <a:t> the document open to use in the next exercise.</a:t>
            </a:r>
            <a:r>
              <a:rPr lang="en-US" sz="2400" dirty="0"/>
              <a:t> </a:t>
            </a:r>
          </a:p>
          <a:p>
            <a:endParaRPr lang="en-US" sz="2400" dirty="0"/>
          </a:p>
        </p:txBody>
      </p:sp>
    </p:spTree>
    <p:extLst>
      <p:ext uri="{BB962C8B-B14F-4D97-AF65-F5344CB8AC3E}">
        <p14:creationId xmlns:p14="http://schemas.microsoft.com/office/powerpoint/2010/main" val="2119994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Removing a Hyperlink and Screen Tip</a:t>
            </a:r>
          </a:p>
        </p:txBody>
      </p:sp>
      <p:sp>
        <p:nvSpPr>
          <p:cNvPr id="21506" name="Rectangle 3"/>
          <p:cNvSpPr>
            <a:spLocks noGrp="1" noChangeArrowheads="1"/>
          </p:cNvSpPr>
          <p:nvPr>
            <p:ph type="body" idx="1"/>
          </p:nvPr>
        </p:nvSpPr>
        <p:spPr>
          <a:xfrm>
            <a:off x="457200" y="1600200"/>
            <a:ext cx="8229600" cy="4876800"/>
          </a:xfrm>
        </p:spPr>
        <p:txBody>
          <a:bodyPr/>
          <a:lstStyle/>
          <a:p>
            <a:r>
              <a:rPr lang="en-US" sz="2400" dirty="0" smtClean="0"/>
              <a:t>Once </a:t>
            </a:r>
            <a:r>
              <a:rPr lang="en-US" sz="2400" dirty="0"/>
              <a:t>a hyperlink is removed, it will no longer be linked to a document or external web location. </a:t>
            </a:r>
            <a:endParaRPr lang="en-US" sz="2400" dirty="0" smtClean="0"/>
          </a:p>
          <a:p>
            <a:r>
              <a:rPr lang="en-US" sz="2400" dirty="0" smtClean="0"/>
              <a:t>Hyperlinks </a:t>
            </a:r>
            <a:r>
              <a:rPr lang="en-US" sz="2400" dirty="0"/>
              <a:t>are removed the same way for text and images. </a:t>
            </a:r>
            <a:endParaRPr lang="en-US" sz="2400" dirty="0" smtClean="0"/>
          </a:p>
          <a:p>
            <a:r>
              <a:rPr lang="en-US" sz="2400" dirty="0" smtClean="0"/>
              <a:t>After </a:t>
            </a:r>
            <a:r>
              <a:rPr lang="en-US" sz="2400" dirty="0"/>
              <a:t>a screen tip is deleted, it will not display in the hyperlink. </a:t>
            </a:r>
            <a:endParaRPr lang="en-US" sz="2400" dirty="0" smtClean="0"/>
          </a:p>
          <a:p>
            <a:r>
              <a:rPr lang="en-US" sz="2400" dirty="0" smtClean="0"/>
              <a:t>In the following exercise, </a:t>
            </a:r>
            <a:r>
              <a:rPr lang="en-US" sz="2400" dirty="0"/>
              <a:t>you learn to remove a hyperlink and screen tip</a:t>
            </a:r>
            <a:r>
              <a:rPr lang="en-US" sz="2400" dirty="0" smtClean="0"/>
              <a:t>.</a:t>
            </a:r>
            <a:endParaRPr lang="en-US" sz="2400" dirty="0"/>
          </a:p>
        </p:txBody>
      </p:sp>
    </p:spTree>
    <p:extLst>
      <p:ext uri="{BB962C8B-B14F-4D97-AF65-F5344CB8AC3E}">
        <p14:creationId xmlns:p14="http://schemas.microsoft.com/office/powerpoint/2010/main" val="21849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r>
              <a:rPr lang="en-US" b="1" dirty="0"/>
              <a:t>Step-by-Step: Remove a </a:t>
            </a:r>
            <a:r>
              <a:rPr lang="en-US" b="1" dirty="0" smtClean="0"/>
              <a:t/>
            </a:r>
            <a:br>
              <a:rPr lang="en-US" b="1" dirty="0" smtClean="0"/>
            </a:br>
            <a:r>
              <a:rPr lang="en-US" b="1" dirty="0" smtClean="0"/>
              <a:t>Hyperlink </a:t>
            </a:r>
            <a:r>
              <a:rPr lang="en-US" b="1" dirty="0"/>
              <a:t>and Screen Tip</a:t>
            </a:r>
          </a:p>
        </p:txBody>
      </p:sp>
      <p:sp>
        <p:nvSpPr>
          <p:cNvPr id="21506" name="Rectangle 3"/>
          <p:cNvSpPr>
            <a:spLocks noGrp="1" noChangeArrowheads="1"/>
          </p:cNvSpPr>
          <p:nvPr>
            <p:ph type="body" idx="1"/>
          </p:nvPr>
        </p:nvSpPr>
        <p:spPr>
          <a:xfrm>
            <a:off x="457200" y="1600200"/>
            <a:ext cx="8229600" cy="4876800"/>
          </a:xfrm>
        </p:spPr>
        <p:txBody>
          <a:bodyPr/>
          <a:lstStyle/>
          <a:p>
            <a:pPr>
              <a:spcBef>
                <a:spcPts val="400"/>
              </a:spcBef>
            </a:pPr>
            <a:r>
              <a:rPr lang="en-US" sz="2200" b="1" dirty="0" smtClean="0"/>
              <a:t>USE</a:t>
            </a:r>
            <a:r>
              <a:rPr lang="en-US" sz="2200" dirty="0" smtClean="0"/>
              <a:t> </a:t>
            </a:r>
            <a:r>
              <a:rPr lang="en-US" sz="2200" dirty="0"/>
              <a:t>the document open from the previous exercise.</a:t>
            </a:r>
          </a:p>
          <a:p>
            <a:pPr marL="457200" indent="-457200">
              <a:spcBef>
                <a:spcPts val="400"/>
              </a:spcBef>
              <a:buFont typeface="+mj-lt"/>
              <a:buAutoNum type="arabicPeriod"/>
            </a:pPr>
            <a:r>
              <a:rPr lang="en-US" sz="2200" dirty="0" smtClean="0"/>
              <a:t>Select </a:t>
            </a:r>
            <a:r>
              <a:rPr lang="en-US" sz="2200" dirty="0"/>
              <a:t>the second image.</a:t>
            </a:r>
          </a:p>
          <a:p>
            <a:pPr marL="457200" indent="-457200">
              <a:spcBef>
                <a:spcPts val="400"/>
              </a:spcBef>
              <a:buFont typeface="+mj-lt"/>
              <a:buAutoNum type="arabicPeriod"/>
            </a:pPr>
            <a:r>
              <a:rPr lang="en-US" sz="2200" dirty="0" smtClean="0"/>
              <a:t>Use </a:t>
            </a:r>
            <a:r>
              <a:rPr lang="en-US" sz="2200" dirty="0"/>
              <a:t>the shortcut keyboard command </a:t>
            </a:r>
            <a:r>
              <a:rPr lang="en-US" sz="2200" b="1" dirty="0"/>
              <a:t>Ctrl+K</a:t>
            </a:r>
            <a:r>
              <a:rPr lang="en-US" sz="2200" dirty="0"/>
              <a:t> to access the </a:t>
            </a:r>
            <a:r>
              <a:rPr lang="en-US" sz="2200" i="1" dirty="0"/>
              <a:t>Insert Hyperlink</a:t>
            </a:r>
            <a:r>
              <a:rPr lang="en-US" sz="2200" dirty="0"/>
              <a:t> dialog box.</a:t>
            </a:r>
          </a:p>
          <a:p>
            <a:pPr marL="457200" indent="-457200">
              <a:spcBef>
                <a:spcPts val="400"/>
              </a:spcBef>
              <a:buFont typeface="+mj-lt"/>
              <a:buAutoNum type="arabicPeriod"/>
            </a:pPr>
            <a:r>
              <a:rPr lang="en-US" sz="2200" dirty="0" smtClean="0"/>
              <a:t>Click </a:t>
            </a:r>
            <a:r>
              <a:rPr lang="en-US" sz="2200" b="1" dirty="0"/>
              <a:t>Remove</a:t>
            </a:r>
            <a:r>
              <a:rPr lang="en-US" sz="2200" dirty="0"/>
              <a:t> </a:t>
            </a:r>
            <a:r>
              <a:rPr lang="en-US" sz="2200" b="1" dirty="0"/>
              <a:t>Link</a:t>
            </a:r>
            <a:r>
              <a:rPr lang="en-US" sz="2200" dirty="0"/>
              <a:t> to remove the hyperlink.</a:t>
            </a:r>
          </a:p>
          <a:p>
            <a:pPr marL="457200" indent="-457200">
              <a:spcBef>
                <a:spcPts val="400"/>
              </a:spcBef>
              <a:buFont typeface="+mj-lt"/>
              <a:buAutoNum type="arabicPeriod"/>
            </a:pPr>
            <a:r>
              <a:rPr lang="en-US" sz="2200" dirty="0" smtClean="0"/>
              <a:t>Select </a:t>
            </a:r>
            <a:r>
              <a:rPr lang="en-US" sz="2200" dirty="0"/>
              <a:t>the first image and on the </a:t>
            </a:r>
            <a:r>
              <a:rPr lang="en-US" sz="2200" i="1" dirty="0"/>
              <a:t>Links</a:t>
            </a:r>
            <a:r>
              <a:rPr lang="en-US" sz="2200" dirty="0"/>
              <a:t> group, click the </a:t>
            </a:r>
            <a:r>
              <a:rPr lang="en-US" sz="2200" b="1" dirty="0"/>
              <a:t>Hyperlink</a:t>
            </a:r>
            <a:r>
              <a:rPr lang="en-US" sz="2200" dirty="0"/>
              <a:t> button.</a:t>
            </a:r>
          </a:p>
          <a:p>
            <a:pPr marL="457200" indent="-457200">
              <a:spcBef>
                <a:spcPts val="400"/>
              </a:spcBef>
              <a:buFont typeface="+mj-lt"/>
              <a:buAutoNum type="arabicPeriod"/>
            </a:pPr>
            <a:r>
              <a:rPr lang="en-US" sz="2200" dirty="0" smtClean="0"/>
              <a:t>Click </a:t>
            </a:r>
            <a:r>
              <a:rPr lang="en-US" sz="2200" dirty="0"/>
              <a:t>the </a:t>
            </a:r>
            <a:r>
              <a:rPr lang="en-US" sz="2200" b="1" dirty="0"/>
              <a:t>Screen Tip</a:t>
            </a:r>
            <a:r>
              <a:rPr lang="en-US" sz="2200" dirty="0"/>
              <a:t> button and delete </a:t>
            </a:r>
            <a:r>
              <a:rPr lang="en-US" sz="2200" i="1" dirty="0"/>
              <a:t>PWI</a:t>
            </a:r>
            <a:r>
              <a:rPr lang="en-US" sz="2200" dirty="0"/>
              <a:t>. Click </a:t>
            </a:r>
            <a:r>
              <a:rPr lang="en-US" sz="2200" b="1" dirty="0"/>
              <a:t>OK</a:t>
            </a:r>
            <a:r>
              <a:rPr lang="en-US" sz="2200" dirty="0"/>
              <a:t>.</a:t>
            </a:r>
          </a:p>
          <a:p>
            <a:pPr marL="457200" indent="-457200">
              <a:spcBef>
                <a:spcPts val="400"/>
              </a:spcBef>
              <a:buFont typeface="+mj-lt"/>
              <a:buAutoNum type="arabicPeriod"/>
            </a:pPr>
            <a:r>
              <a:rPr lang="en-US" sz="2200" dirty="0" smtClean="0"/>
              <a:t>Place </a:t>
            </a:r>
            <a:r>
              <a:rPr lang="en-US" sz="2200" dirty="0"/>
              <a:t>your insertion point over the first image and notice the screen tip no longer appears.</a:t>
            </a:r>
          </a:p>
          <a:p>
            <a:pPr marL="457200" indent="-457200">
              <a:spcBef>
                <a:spcPts val="400"/>
              </a:spcBef>
              <a:buFont typeface="+mj-lt"/>
              <a:buAutoNum type="arabicPeriod"/>
            </a:pPr>
            <a:r>
              <a:rPr lang="en-US" sz="2200" b="1" dirty="0" smtClean="0"/>
              <a:t>SAVE</a:t>
            </a:r>
            <a:r>
              <a:rPr lang="en-US" sz="2200" dirty="0" smtClean="0"/>
              <a:t> </a:t>
            </a:r>
            <a:r>
              <a:rPr lang="en-US" sz="2200" dirty="0"/>
              <a:t>the document as </a:t>
            </a:r>
            <a:r>
              <a:rPr lang="en-US" sz="2200" b="1" i="1" dirty="0"/>
              <a:t>proseware_weblayout_links1</a:t>
            </a:r>
            <a:r>
              <a:rPr lang="en-US" sz="2200" dirty="0"/>
              <a:t> in your USB flash drive in the lesson folder.</a:t>
            </a:r>
          </a:p>
          <a:p>
            <a:pPr>
              <a:spcBef>
                <a:spcPts val="400"/>
              </a:spcBef>
            </a:pPr>
            <a:r>
              <a:rPr lang="en-US" sz="2200" b="1" dirty="0"/>
              <a:t>LEAVE</a:t>
            </a:r>
            <a:r>
              <a:rPr lang="en-US" sz="2200" dirty="0"/>
              <a:t> the document open to use in the next exercise.</a:t>
            </a:r>
          </a:p>
          <a:p>
            <a:endParaRPr lang="en-US" sz="2400" dirty="0"/>
          </a:p>
          <a:p>
            <a:endParaRPr lang="en-US" sz="2400" dirty="0"/>
          </a:p>
        </p:txBody>
      </p:sp>
    </p:spTree>
    <p:extLst>
      <p:ext uri="{BB962C8B-B14F-4D97-AF65-F5344CB8AC3E}">
        <p14:creationId xmlns:p14="http://schemas.microsoft.com/office/powerpoint/2010/main" val="1104774822"/>
      </p:ext>
    </p:extLst>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1722</TotalTime>
  <Words>4054</Words>
  <Application>Microsoft Office PowerPoint</Application>
  <PresentationFormat>On-screen Show (4:3)</PresentationFormat>
  <Paragraphs>306</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template</vt:lpstr>
      <vt:lpstr>Applying References  and Hyperlinks</vt:lpstr>
      <vt:lpstr>Objectives</vt:lpstr>
      <vt:lpstr>Understanding Hyperlinks</vt:lpstr>
      <vt:lpstr>Applying a Hyperlink</vt:lpstr>
      <vt:lpstr>Step-by-Step: Apply a Hyperlink</vt:lpstr>
      <vt:lpstr>Step-by-Step: Apply a Hyperlink</vt:lpstr>
      <vt:lpstr>Step-by-Step: Apply a Hyperlink</vt:lpstr>
      <vt:lpstr>Removing a Hyperlink and Screen Tip</vt:lpstr>
      <vt:lpstr>Step-by-Step: Remove a  Hyperlink and Screen Tip</vt:lpstr>
      <vt:lpstr>Adding a Bookmark</vt:lpstr>
      <vt:lpstr>Step-by-Step: Add Bookmark</vt:lpstr>
      <vt:lpstr>Step-by-Step: Add Bookmark</vt:lpstr>
      <vt:lpstr>Step-by-Step: Add Bookmark</vt:lpstr>
      <vt:lpstr>Step-by-Step: Add Bookmark</vt:lpstr>
      <vt:lpstr>Adding an Email as a Hyperlink</vt:lpstr>
      <vt:lpstr>Step-by-Step: Add an Email as a Hyperlink</vt:lpstr>
      <vt:lpstr>Step-by-Step: Add an Email as a Hyperlink</vt:lpstr>
      <vt:lpstr>Creating Footnotes and Endnotes</vt:lpstr>
      <vt:lpstr>Step-by-Step: Create Footnotes and Endnotes</vt:lpstr>
      <vt:lpstr>Step-by-Step: Create Footnotes and Endnotes</vt:lpstr>
      <vt:lpstr>Step-by-Step: Create Footnotes and Endnotes</vt:lpstr>
      <vt:lpstr>Formatting Footnotes and Endnotes</vt:lpstr>
      <vt:lpstr>Step-by-Step: Format Footnotes</vt:lpstr>
      <vt:lpstr>Step-by-Step: Format Footnotes</vt:lpstr>
      <vt:lpstr>Step-by-Step: Format Footnotes</vt:lpstr>
      <vt:lpstr>Step-by-Step: Format Footnotes</vt:lpstr>
      <vt:lpstr>Converting Footnotes and Endnotes</vt:lpstr>
      <vt:lpstr>Step-by-Step: Convert Footnotes and Endnotes</vt:lpstr>
      <vt:lpstr>Step-by-Step: Convert Footnotes and Endnotes</vt:lpstr>
      <vt:lpstr>Creating a Table of Contents  </vt:lpstr>
      <vt:lpstr>Creating a Table of Contents  from Heading Styles</vt:lpstr>
      <vt:lpstr>Step-by-Step: Create a Table of Contents</vt:lpstr>
      <vt:lpstr>Step-by-Step: Create a Table of Contents</vt:lpstr>
      <vt:lpstr>Step-by-Step: Create a Table of Contents</vt:lpstr>
      <vt:lpstr>Step-by-Step: Create a Table of Contents</vt:lpstr>
      <vt:lpstr>Formatting a Table of Contents</vt:lpstr>
      <vt:lpstr>Step-by-Step: Format a Table of Contents</vt:lpstr>
      <vt:lpstr>Step-by-Step: Format a Table of Contents</vt:lpstr>
      <vt:lpstr>Step-by-Step: Format a Table of Contents</vt:lpstr>
      <vt:lpstr>Step-by-Step: Format a Table of Contents</vt:lpstr>
      <vt:lpstr>Step-by-Step: Format a Table of Contents</vt:lpstr>
      <vt:lpstr>Step-by-Step: Format a Table of Contents</vt:lpstr>
      <vt:lpstr>Modifying a Table of Contents</vt:lpstr>
      <vt:lpstr>Step-by-Step: Modify a Table of Contents</vt:lpstr>
      <vt:lpstr>Step-by-Step: Modify a Table of Contents</vt:lpstr>
      <vt:lpstr>Step-by-Step: Modify a Table of Contents</vt:lpstr>
      <vt:lpstr>Adding Selected Text to a Table of Contents</vt:lpstr>
      <vt:lpstr>Step-by-Step: Add Selected  Text to a Table of Contents</vt:lpstr>
      <vt:lpstr>Step-by-Step: Add Selected  Text to a Table of Contents</vt:lpstr>
      <vt:lpstr>Updating a Table of Contents</vt:lpstr>
      <vt:lpstr>Step-by-Step: Update a Table of Contents</vt:lpstr>
      <vt:lpstr>Step-by-Step: Update a Table of Contents</vt:lpstr>
      <vt:lpstr>Step-by-Step: Remove a Table of Contents</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238</cp:revision>
  <dcterms:created xsi:type="dcterms:W3CDTF">2011-08-08T12:10:51Z</dcterms:created>
  <dcterms:modified xsi:type="dcterms:W3CDTF">2011-09-02T17:58:43Z</dcterms:modified>
</cp:coreProperties>
</file>